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.jpg" ContentType="image/jpeg"/>
  <Override PartName="/ppt/notesSlides/notesSlide8.xml" ContentType="application/vnd.openxmlformats-officedocument.presentationml.notesSlide+xml"/>
  <Override PartName="/ppt/media/image11.jpg" ContentType="image/jpeg"/>
  <Override PartName="/ppt/notesSlides/notesSlide9.xml" ContentType="application/vnd.openxmlformats-officedocument.presentationml.notesSlide+xml"/>
  <Override PartName="/ppt/media/image13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7.jpg" ContentType="image/jpeg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59" r:id="rId2"/>
    <p:sldMasterId id="2147483673" r:id="rId3"/>
  </p:sldMasterIdLst>
  <p:notesMasterIdLst>
    <p:notesMasterId r:id="rId34"/>
  </p:notesMasterIdLst>
  <p:handoutMasterIdLst>
    <p:handoutMasterId r:id="rId35"/>
  </p:handoutMasterIdLst>
  <p:sldIdLst>
    <p:sldId id="256" r:id="rId4"/>
    <p:sldId id="298" r:id="rId5"/>
    <p:sldId id="299" r:id="rId6"/>
    <p:sldId id="300" r:id="rId7"/>
    <p:sldId id="302" r:id="rId8"/>
    <p:sldId id="303" r:id="rId9"/>
    <p:sldId id="304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05" r:id="rId19"/>
    <p:sldId id="318" r:id="rId20"/>
    <p:sldId id="319" r:id="rId21"/>
    <p:sldId id="320" r:id="rId22"/>
    <p:sldId id="257" r:id="rId23"/>
    <p:sldId id="270" r:id="rId24"/>
    <p:sldId id="259" r:id="rId25"/>
    <p:sldId id="266" r:id="rId26"/>
    <p:sldId id="267" r:id="rId27"/>
    <p:sldId id="261" r:id="rId28"/>
    <p:sldId id="271" r:id="rId29"/>
    <p:sldId id="265" r:id="rId30"/>
    <p:sldId id="272" r:id="rId31"/>
    <p:sldId id="262" r:id="rId32"/>
    <p:sldId id="26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C4C8F18-0E44-1743-1547-47B01DFC45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50E797-49DF-8754-AB2C-8CBAF8713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3CCA-1505-47E7-9580-49EACBA5E9B3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2E782E-B2CF-2679-E23F-3ACCC03754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397385-7A70-ECA1-4D08-D7B6942223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23C8E-6453-4F6B-8D83-695F012A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614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89DBF-CE24-408F-B0FF-C7E9A71AACC5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9533-9512-4105-82DF-6654EC5266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082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6508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9082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06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70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3CE6-4591-4214-B086-9E7E6A0AF684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40AAE5-B9E9-2256-F91C-DAEE5D07FEAB}"/>
              </a:ext>
            </a:extLst>
          </p:cNvPr>
          <p:cNvSpPr txBox="1">
            <a:spLocks/>
          </p:cNvSpPr>
          <p:nvPr userDrawn="1"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696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2EA-2717-442B-96A0-3E443144E281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9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8FF7-F689-4323-9280-30987C84C9B5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02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78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F559-5549-463E-8DCA-E70155984377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1941211-D9F0-48AC-0002-4CFA61BBE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3325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35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0037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814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084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795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508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508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015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922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26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4B73C-DDE2-472E-BEDB-D574BBD8D7D9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E01FD9-DB79-839F-1515-2C6AE436D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20556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69BBC-1845-42CB-B4BD-14174F29BEEA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2AE676A-F875-B3D1-BDE5-19D386382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049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1EA0-E11B-4760-9AB1-B1BF61863E1D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320CA7-46AB-03A3-FC92-AA423E04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197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368B-976D-430E-9166-A402E437FA3F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0DC4E-8C15-1A66-351E-326836B61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0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90604-EEE5-4CA6-9A47-BAF40111BF11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53A384-84FE-9897-44F7-FB59205E0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2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DB57-2362-452F-8290-7347DDDAB90C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542395-626E-395B-B571-5625DFFCD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9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C26AC-9659-4350-A81E-53B3E0DCB707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52DB3C-FEDB-6469-7997-A0063179E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708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DE429-1683-4FDA-8D6C-2D932B6BC6D2}" type="datetime1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139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E9D50-52CE-4A7C-BDC3-2B10D3A90156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825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3385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hyperlink" Target="https://www.microsoft.com/en-us/download/details.aspx?id=5476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asics/data_tutorial.html#creating-a-custom-dataset-for-your-files" TargetMode="External"/><Relationship Id="rId7" Type="http://schemas.openxmlformats.org/officeDocument/2006/relationships/image" Target="../media/image29.jpg"/><Relationship Id="rId2" Type="http://schemas.openxmlformats.org/officeDocument/2006/relationships/hyperlink" Target="https://www.tensorflow.org/tutorials/load_data/images#load_data_using_a_keras_utility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hyperlink" Target="https://matplotlib.org/stable/tutorials/introductory/pyplot.html#sphx-glr-tutorials-introductory-pyplot-py" TargetMode="External"/><Relationship Id="rId4" Type="http://schemas.openxmlformats.org/officeDocument/2006/relationships/hyperlink" Target="https://pytorch.org/vision/stable/transforms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nary-image-classification-in-pytorch-5adf64f8c781" TargetMode="External"/><Relationship Id="rId2" Type="http://schemas.openxmlformats.org/officeDocument/2006/relationships/hyperlink" Target="https://www.kaggle.com/code/samsonlo/resnet-50-image-classification-part-1-2-model#Output-Layer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ytorch.org/tutorials/beginner/blitz/cifar10_tutorial.html#train-the-network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abs/1708.02002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pytorch.org/tutorials/beginner/blitz/cifar10_tutorial.html#test-the-network-on-the-test-data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ea typeface="Arial"/>
                <a:cs typeface="Arial"/>
                <a:sym typeface="Arial"/>
              </a:rPr>
              <a:t>影像處理、電腦視覺及深度學習概論</a:t>
            </a:r>
            <a:br>
              <a:rPr lang="en-US" altLang="zh-TW" sz="2700" b="1" dirty="0"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ea typeface="Arial"/>
                <a:cs typeface="Arial"/>
                <a:sym typeface="Arial"/>
              </a:rPr>
              <a:t> </a:t>
            </a:r>
            <a:r>
              <a:rPr lang="en-US" altLang="zh-TW" sz="2700" b="1" dirty="0">
                <a:ea typeface="Arial"/>
                <a:cs typeface="Arial"/>
                <a:sym typeface="Arial"/>
              </a:rPr>
              <a:t>(Introduction to Image Processing, Computer Vision and Deep Learning)</a:t>
            </a:r>
            <a:br>
              <a:rPr lang="zh-TW" altLang="en-US" sz="2700" dirty="0">
                <a:ea typeface="Arial"/>
                <a:cs typeface="Arial"/>
                <a:sym typeface="Arial"/>
              </a:rPr>
            </a:br>
            <a:br>
              <a:rPr lang="zh-TW" altLang="en-US" sz="2700" dirty="0">
                <a:ea typeface="Arial"/>
                <a:cs typeface="Arial"/>
                <a:sym typeface="Arial"/>
              </a:rPr>
            </a:br>
            <a:r>
              <a:rPr lang="en-US" altLang="zh-TW" sz="2700" dirty="0">
                <a:ea typeface="Arial"/>
                <a:cs typeface="Arial"/>
                <a:sym typeface="Arial"/>
              </a:rPr>
              <a:t>Homework 2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TA:</a:t>
            </a:r>
          </a:p>
          <a:p>
            <a:pPr>
              <a:buSzPct val="25000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       </a:t>
            </a:r>
            <a:r>
              <a:rPr lang="zh-TW" altLang="en-US" sz="2000" dirty="0">
                <a:latin typeface="+mj-lt"/>
                <a:ea typeface="Arial"/>
                <a:cs typeface="Arial"/>
                <a:sym typeface="Arial"/>
              </a:rPr>
              <a:t>少鈞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: nckubot65904@gmail.com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+mj-lt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		       10:00~12:00, Fri.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	At CSIE 9F Robotics Lab.</a:t>
            </a:r>
            <a:endParaRPr sz="20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.2 Find the Intrinsic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 </a:t>
            </a:r>
            <a:r>
              <a:rPr lang="en-US" altLang="zh-TW" b="1" dirty="0">
                <a:ea typeface="Arial"/>
                <a:cs typeface="Arial"/>
                <a:sym typeface="Arial"/>
              </a:rPr>
              <a:t>(4%) </a:t>
            </a:r>
            <a:endParaRPr lang="en-US"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486000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 2) Click button “2.2” and then show the result on the console 	 	window.</a:t>
            </a: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+mj-lt"/>
              </a:rPr>
              <a:t>(P.398 ~ p.400)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endParaRPr lang="en-US" altLang="zh-TW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3943349" y="867604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6973746" y="2978983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(Just an example)</a:t>
            </a:r>
            <a:endParaRPr lang="en-US" dirty="0">
              <a:latin typeface="+mj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755" y="2701511"/>
            <a:ext cx="4619625" cy="8382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424460-D591-CEFB-9796-625B98A384D8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8BB9E-3B24-4563-EEC7-95BE49782F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4714"/>
          <a:stretch/>
        </p:blipFill>
        <p:spPr>
          <a:xfrm>
            <a:off x="6140903" y="3594598"/>
            <a:ext cx="1960314" cy="32634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EC45BD-DCC2-1C26-638F-43B89344B3FF}"/>
              </a:ext>
            </a:extLst>
          </p:cNvPr>
          <p:cNvSpPr/>
          <p:nvPr/>
        </p:nvSpPr>
        <p:spPr>
          <a:xfrm>
            <a:off x="6458863" y="4358037"/>
            <a:ext cx="1321307" cy="344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813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.3 Find the Extrinsic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503964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“2.3”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Hint: OpenCV Textbook Chapter 11, </a:t>
            </a:r>
            <a:r>
              <a:rPr lang="en-US" altLang="zh-TW" sz="2000" dirty="0">
                <a:latin typeface="+mj-lt"/>
              </a:rPr>
              <a:t>p.370~402 </a:t>
            </a:r>
            <a:endParaRPr lang="en-US" sz="2000" dirty="0">
              <a:solidFill>
                <a:srgbClr val="000000"/>
              </a:solidFill>
              <a:latin typeface="+mj-lt"/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563843" y="3022347"/>
            <a:ext cx="1418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</a:rPr>
              <a:t>(Just an example)</a:t>
            </a:r>
            <a:endParaRPr lang="en-US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382325" y="4297146"/>
            <a:ext cx="491648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+mj-lt"/>
              </a:rPr>
              <a:t>(1) List of numbers: 1~15</a:t>
            </a:r>
          </a:p>
          <a:p>
            <a:r>
              <a:rPr lang="en-US" dirty="0">
                <a:latin typeface="+mj-lt"/>
              </a:rPr>
              <a:t>(2) Select 1, then 1.bmp will be applied, and so on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3251" b="4022"/>
          <a:stretch/>
        </p:blipFill>
        <p:spPr>
          <a:xfrm>
            <a:off x="2208172" y="2750697"/>
            <a:ext cx="5402684" cy="8510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8E89D31-6DF4-999B-28E4-F72C5EF2D94F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83CAE-A531-0C1A-5155-38D6A1F85B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4714"/>
          <a:stretch/>
        </p:blipFill>
        <p:spPr>
          <a:xfrm>
            <a:off x="6202528" y="3709237"/>
            <a:ext cx="1891452" cy="31487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0CBCAF-A5B7-2B14-A12E-F6F3A40026C3}"/>
              </a:ext>
            </a:extLst>
          </p:cNvPr>
          <p:cNvSpPr/>
          <p:nvPr/>
        </p:nvSpPr>
        <p:spPr>
          <a:xfrm>
            <a:off x="6800793" y="5134803"/>
            <a:ext cx="690550" cy="273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5298812" y="4620312"/>
            <a:ext cx="1501981" cy="651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66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-7681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.4 Find the Distortion </a:t>
            </a:r>
            <a:r>
              <a:rPr lang="en-US" b="1" dirty="0"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ea typeface="Arial"/>
                <a:cs typeface="Arial"/>
                <a:sym typeface="Arial"/>
              </a:rPr>
              <a:t>atrix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</a:t>
            </a:r>
            <a:r>
              <a:rPr lang="en-US" sz="2800" b="1" dirty="0"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89533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button “2.4” to show the result on the console window.</a:t>
            </a:r>
            <a:endParaRPr sz="20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913" y="742879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540661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>
                <a:latin typeface="+mj-lt"/>
              </a:rPr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>
                <a:latin typeface="+mj-lt"/>
              </a:rPr>
              <a:t>an example)</a:t>
            </a:r>
            <a:endParaRPr lang="en-US" dirty="0">
              <a:latin typeface="+mj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224" y="1624974"/>
            <a:ext cx="5732669" cy="43890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2F2A7D1-E244-C97F-37AB-2689CC19F1F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9D716C-34CC-9B8D-9644-3514BA20CE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4714"/>
          <a:stretch/>
        </p:blipFill>
        <p:spPr>
          <a:xfrm>
            <a:off x="5769640" y="2673562"/>
            <a:ext cx="2497357" cy="41574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206D7A-D99E-0F7E-67A7-282AEC322BDC}"/>
              </a:ext>
            </a:extLst>
          </p:cNvPr>
          <p:cNvSpPr/>
          <p:nvPr/>
        </p:nvSpPr>
        <p:spPr>
          <a:xfrm>
            <a:off x="6232084" y="5521795"/>
            <a:ext cx="1585140" cy="426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105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11348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.5 Show the </a:t>
            </a:r>
            <a:r>
              <a:rPr lang="en-US" altLang="zh-TW" b="1" dirty="0">
                <a:ea typeface="Arial"/>
                <a:cs typeface="Arial"/>
              </a:rPr>
              <a:t>undistorted</a:t>
            </a:r>
            <a:r>
              <a:rPr lang="en-US" altLang="zh-TW" dirty="0">
                <a:cs typeface="Calibri" panose="020F0502020204030204" pitchFamily="34" charset="0"/>
              </a:rPr>
              <a:t>  </a:t>
            </a:r>
            <a:r>
              <a:rPr lang="en-US" b="1" dirty="0">
                <a:ea typeface="Arial"/>
                <a:cs typeface="Arial"/>
                <a:sym typeface="Arial"/>
              </a:rPr>
              <a:t>result</a:t>
            </a:r>
            <a:r>
              <a:rPr lang="en-US" altLang="zh-TW" b="1" dirty="0">
                <a:ea typeface="Arial"/>
                <a:cs typeface="Arial"/>
                <a:sym typeface="Arial"/>
              </a:rPr>
              <a:t> (4%) </a:t>
            </a:r>
            <a:endParaRPr lang="en-US" sz="2800" b="1" dirty="0"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13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0" y="494135"/>
            <a:ext cx="8802769" cy="2208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Q: 1) Undistort the chessboard images.</a:t>
            </a:r>
          </a:p>
          <a:p>
            <a:pPr marL="630238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dirty="0">
                <a:ea typeface="Arial"/>
                <a:cs typeface="Arial"/>
                <a:sym typeface="Arial"/>
              </a:rPr>
              <a:t>2) Show each distorted and undistorted images</a:t>
            </a:r>
            <a:r>
              <a:rPr lang="zh-TW" altLang="en-US" dirty="0">
                <a:ea typeface="Arial"/>
                <a:cs typeface="Arial"/>
                <a:sym typeface="Arial"/>
              </a:rPr>
              <a:t> </a:t>
            </a:r>
            <a:r>
              <a:rPr lang="en-US" altLang="zh-TW" dirty="0">
                <a:ea typeface="Arial"/>
                <a:cs typeface="Arial"/>
                <a:sym typeface="Arial"/>
              </a:rPr>
              <a:t>0.5 seconds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.</a:t>
            </a:r>
            <a:r>
              <a:rPr lang="en-US" sz="2000" dirty="0">
                <a:solidFill>
                  <a:srgbClr val="000000"/>
                </a:solidFill>
              </a:rPr>
              <a:t>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</a:rPr>
              <a:t>v::</a:t>
            </a:r>
            <a:r>
              <a:rPr lang="en-US" altLang="zh-TW" dirty="0"/>
              <a:t>undistort(…) or cv::</a:t>
            </a:r>
            <a:r>
              <a:rPr lang="en-US" altLang="zh-TW" dirty="0" err="1"/>
              <a:t>initUndistortRectifyMap</a:t>
            </a:r>
            <a:r>
              <a:rPr lang="en-US" altLang="zh-TW" dirty="0"/>
              <a:t>(…)</a:t>
            </a:r>
            <a:endParaRPr lang="en-US" sz="2000" dirty="0">
              <a:solidFill>
                <a:srgbClr val="000000"/>
              </a:solidFill>
            </a:endParaRP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3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697" y="3488344"/>
            <a:ext cx="5341021" cy="300432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01384" y="3148244"/>
            <a:ext cx="190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Distorted image</a:t>
            </a:r>
            <a:endParaRPr lang="zh-TW" altLang="en-US" dirty="0">
              <a:latin typeface="+mj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57999" y="3148244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Undistorted image</a:t>
            </a:r>
            <a:endParaRPr lang="zh-TW" altLang="en-US" dirty="0">
              <a:latin typeface="+mj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3EE9E3-22A5-A7B4-6FA9-7EC2F0728962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BE1192-20CF-3E31-F402-DDCA166997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4714"/>
          <a:stretch/>
        </p:blipFill>
        <p:spPr>
          <a:xfrm>
            <a:off x="870298" y="2827054"/>
            <a:ext cx="2312617" cy="384989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395C92-7723-52B6-8A1D-0EF2D69C3F54}"/>
              </a:ext>
            </a:extLst>
          </p:cNvPr>
          <p:cNvSpPr/>
          <p:nvPr/>
        </p:nvSpPr>
        <p:spPr>
          <a:xfrm>
            <a:off x="1263753" y="6031230"/>
            <a:ext cx="1525705" cy="415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96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sz="2800" b="1" dirty="0"/>
              <a:t>3.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</a:t>
            </a:r>
            <a:r>
              <a:rPr lang="en-US" altLang="zh-TW" b="1" dirty="0">
                <a:cs typeface="Arial"/>
              </a:rPr>
              <a:t>Augmented Reality 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9471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3.1 (10%)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Show words on board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3.2 (10%)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Show words vertically</a:t>
            </a: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F50BB9A-C3E6-DDB5-790F-2191AFAF2A69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1B4C04-D327-E6BE-6776-5181F855F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6" r="74171"/>
          <a:stretch/>
        </p:blipFill>
        <p:spPr>
          <a:xfrm>
            <a:off x="3754424" y="1718887"/>
            <a:ext cx="2236505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20F44F-B787-6E2C-5E87-6B161649D959}"/>
              </a:ext>
            </a:extLst>
          </p:cNvPr>
          <p:cNvSpPr/>
          <p:nvPr/>
        </p:nvSpPr>
        <p:spPr>
          <a:xfrm>
            <a:off x="4232921" y="2453272"/>
            <a:ext cx="1483688" cy="47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7B9EB6-5243-6160-7F54-5D98FF2976E3}"/>
              </a:ext>
            </a:extLst>
          </p:cNvPr>
          <p:cNvSpPr txBox="1"/>
          <p:nvPr/>
        </p:nvSpPr>
        <p:spPr>
          <a:xfrm>
            <a:off x="3127048" y="211471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A776507-D418-ACB8-CAEE-7BA74958A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29" y="1709363"/>
            <a:ext cx="2124371" cy="405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9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58">
            <a:extLst>
              <a:ext uri="{FF2B5EF4-FFF2-40B4-BE49-F238E27FC236}">
                <a16:creationId xmlns:a16="http://schemas.microsoft.com/office/drawing/2014/main" id="{165AC61A-3A28-4DF7-BB1A-D51C90655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082" y="512516"/>
            <a:ext cx="8765888" cy="296044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Arial"/>
                <a:cs typeface="Arial"/>
                <a:sym typeface="Arial"/>
              </a:rPr>
              <a:t>Given: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Arial"/>
                <a:cs typeface="Arial"/>
                <a:sym typeface="Arial"/>
              </a:rPr>
              <a:t>Q: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1) Calibrate 5 images to get </a:t>
            </a:r>
            <a:r>
              <a:rPr lang="en-US" altLang="zh-CN" sz="2000" dirty="0">
                <a:latin typeface="+mj-lt"/>
                <a:ea typeface="Arial"/>
                <a:cs typeface="Arial"/>
                <a:sym typeface="Arial"/>
              </a:rPr>
              <a:t>intrinsic, distortion and extrinsic parameters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2) Input a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 less than 6 char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in English in the </a:t>
            </a:r>
            <a:r>
              <a:rPr lang="en-US" altLang="zh-TW" sz="2000" dirty="0" err="1">
                <a:latin typeface="+mj-lt"/>
                <a:ea typeface="Arial"/>
                <a:cs typeface="Arial"/>
                <a:sym typeface="Arial"/>
              </a:rPr>
              <a:t>textEdit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box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3) D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erive the shape of the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 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by u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sing the provided library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4) 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on the chessboards images(1.bmp to 5.bmp) </a:t>
            </a: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5)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vertically on the chessboards images(1.bmp to 5.bmp) </a:t>
            </a:r>
            <a:endParaRPr lang="en-US" sz="2000" dirty="0">
              <a:latin typeface="+mj-lt"/>
              <a:ea typeface="Arial"/>
              <a:cs typeface="Arial"/>
              <a:sym typeface="Arial"/>
            </a:endParaRPr>
          </a:p>
          <a:p>
            <a:pPr marL="989013" lvl="1" indent="-3651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6) C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lick the button to show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“Word”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on the picture. Show each picture for</a:t>
            </a:r>
            <a:br>
              <a:rPr lang="en-US" altLang="zh-TW" sz="2000" dirty="0">
                <a:latin typeface="+mj-lt"/>
                <a:ea typeface="Arial"/>
                <a:cs typeface="Arial"/>
                <a:sym typeface="Arial"/>
              </a:rPr>
            </a:b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1 second (total 5 images)</a:t>
            </a:r>
            <a:endParaRPr lang="en-US" altLang="zh-TW" sz="2000" dirty="0">
              <a:latin typeface="+mj-lt"/>
            </a:endParaRP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cs typeface="Arial"/>
              </a:rPr>
              <a:t>Augmented Reality 	</a:t>
            </a:r>
            <a:endParaRPr lang="en-US" sz="2800" b="1" dirty="0">
              <a:cs typeface="Arial"/>
              <a:sym typeface="Arial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EE3A53-9FB6-44AB-B489-070CED622BC8}"/>
              </a:ext>
            </a:extLst>
          </p:cNvPr>
          <p:cNvSpPr txBox="1"/>
          <p:nvPr/>
        </p:nvSpPr>
        <p:spPr>
          <a:xfrm>
            <a:off x="692006" y="3616143"/>
            <a:ext cx="812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Demo:</a:t>
            </a:r>
            <a:endParaRPr lang="zh-CN" altLang="en-US" dirty="0">
              <a:latin typeface="+mj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084620" y="3616143"/>
            <a:ext cx="27553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/>
            <a:r>
              <a:rPr lang="en-US" altLang="zh-TW" sz="1600" dirty="0">
                <a:latin typeface="+mj-lt"/>
              </a:rPr>
              <a:t>Hint : Textbook Chapter 11,  </a:t>
            </a:r>
          </a:p>
          <a:p>
            <a:pPr marL="357188" lvl="1" indent="-357188"/>
            <a:r>
              <a:rPr lang="en-US" altLang="zh-TW" sz="1600" dirty="0">
                <a:latin typeface="+mj-lt"/>
              </a:rPr>
              <a:t>	   p.387~395 Calibration</a:t>
            </a:r>
          </a:p>
          <a:p>
            <a:pPr marL="357188" lvl="1" indent="-357188"/>
            <a:r>
              <a:rPr lang="en-US" altLang="zh-TW" sz="1600" dirty="0">
                <a:latin typeface="+mj-lt"/>
              </a:rPr>
              <a:t>	   p.405~412 Projection </a:t>
            </a:r>
            <a:endParaRPr lang="zh-TW" altLang="en-US" sz="1600" dirty="0">
              <a:latin typeface="+mj-lt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B0D83AFC-28C7-4A9E-9290-A83BA0111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8684" y="4447140"/>
            <a:ext cx="1980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/>
            <a:r>
              <a:rPr lang="en-US" altLang="zh-CN" sz="1600" dirty="0">
                <a:latin typeface="+mj-lt"/>
              </a:rPr>
              <a:t>cv2.</a:t>
            </a:r>
            <a:r>
              <a:rPr lang="zh-CN" altLang="zh-CN" sz="1600" dirty="0">
                <a:latin typeface="+mj-lt"/>
              </a:rPr>
              <a:t>calibrateCamera</a:t>
            </a:r>
            <a:r>
              <a:rPr lang="en-US" altLang="zh-CN" sz="1600" dirty="0">
                <a:latin typeface="+mj-lt"/>
              </a:rPr>
              <a:t>()</a:t>
            </a:r>
          </a:p>
          <a:p>
            <a:pPr marL="357188" indent="-357188"/>
            <a:r>
              <a:rPr lang="en-US" altLang="zh-CN" sz="1600" dirty="0">
                <a:latin typeface="+mj-lt"/>
              </a:rPr>
              <a:t>cv2.projectPoints()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3" name="20221116_174721">
            <a:hlinkClick r:id="" action="ppaction://media"/>
            <a:extLst>
              <a:ext uri="{FF2B5EF4-FFF2-40B4-BE49-F238E27FC236}">
                <a16:creationId xmlns:a16="http://schemas.microsoft.com/office/drawing/2014/main" id="{5195FDDF-4D3E-A752-52F6-42BEC093D7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540" y="3616143"/>
            <a:ext cx="4180265" cy="296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BF809F2C-BBAF-28B8-40E4-41C80693E617}"/>
              </a:ext>
            </a:extLst>
          </p:cNvPr>
          <p:cNvSpPr txBox="1"/>
          <p:nvPr/>
        </p:nvSpPr>
        <p:spPr>
          <a:xfrm>
            <a:off x="544723" y="640211"/>
            <a:ext cx="832804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  <a:tabLst>
                <a:tab pos="266700" algn="l"/>
              </a:tabLst>
            </a:pPr>
            <a:r>
              <a:rPr lang="en-US" altLang="zh-TW" sz="1400" dirty="0">
                <a:latin typeface="+mj-lt"/>
              </a:rPr>
              <a:t>How to use the library</a:t>
            </a:r>
            <a:r>
              <a:rPr lang="en-US" altLang="zh-TW" sz="1200" dirty="0">
                <a:latin typeface="+mj-lt"/>
              </a:rPr>
              <a:t>: 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(alphabet_lib_onboard.txt, alphabet_lib_vertical.txt)</a:t>
            </a:r>
          </a:p>
          <a:p>
            <a:pPr marL="657225" lvl="1" indent="-285750">
              <a:buFont typeface="Arial" panose="020B0604020202020204" pitchFamily="34" charset="0"/>
              <a:buChar char="–"/>
            </a:pPr>
            <a:r>
              <a:rPr lang="en-US" altLang="zh-TW" sz="1400" dirty="0">
                <a:latin typeface="+mj-lt"/>
              </a:rPr>
              <a:t>Use </a:t>
            </a:r>
            <a:r>
              <a:rPr lang="en-US" altLang="zh-TW" sz="1400" dirty="0" err="1">
                <a:latin typeface="+mj-lt"/>
              </a:rPr>
              <a:t>OpenCV</a:t>
            </a:r>
            <a:r>
              <a:rPr lang="en-US" altLang="zh-TW" sz="1400" dirty="0">
                <a:latin typeface="+mj-lt"/>
              </a:rPr>
              <a:t> function to read and derive the array or matrix of the char</a:t>
            </a:r>
            <a:br>
              <a:rPr lang="en-US" altLang="zh-TW" sz="1400" dirty="0">
                <a:latin typeface="+mj-lt"/>
              </a:rPr>
            </a:br>
            <a:r>
              <a:rPr lang="en-US" altLang="zh-TW" sz="1400" dirty="0">
                <a:latin typeface="+mj-lt"/>
              </a:rPr>
              <a:t>Here take 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‘K’</a:t>
            </a:r>
            <a:r>
              <a:rPr lang="en-US" altLang="zh-TW" sz="1400" dirty="0">
                <a:latin typeface="+mj-lt"/>
              </a:rPr>
              <a:t> in 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'alphabet_lib_onboard.txt'</a:t>
            </a:r>
            <a:r>
              <a:rPr lang="en-US" altLang="zh-TW" sz="1400" dirty="0">
                <a:latin typeface="+mj-lt"/>
              </a:rPr>
              <a:t> for example</a:t>
            </a:r>
            <a:br>
              <a:rPr lang="en-US" altLang="zh-TW" sz="1400" dirty="0">
                <a:latin typeface="+mj-lt"/>
              </a:rPr>
            </a:br>
            <a:br>
              <a:rPr lang="en-US" altLang="zh-TW" sz="1400" dirty="0">
                <a:latin typeface="+mj-lt"/>
              </a:rPr>
            </a:br>
            <a:r>
              <a:rPr lang="en-US" altLang="zh-TW" sz="1400" dirty="0">
                <a:latin typeface="+mj-lt"/>
              </a:rPr>
              <a:t>Ex (Python): </a:t>
            </a:r>
            <a:br>
              <a:rPr lang="en-US" altLang="zh-TW" sz="1400" dirty="0">
                <a:latin typeface="+mj-lt"/>
              </a:rPr>
            </a:br>
            <a:r>
              <a:rPr lang="en-US" altLang="zh-TW" sz="1400" dirty="0">
                <a:latin typeface="+mj-lt"/>
              </a:rPr>
              <a:t>fs = cv2.FileStorage(</a:t>
            </a:r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'alphabet_lib_onboard.txt'</a:t>
            </a:r>
            <a:r>
              <a:rPr lang="en-US" altLang="zh-TW" sz="1400" dirty="0">
                <a:latin typeface="+mj-lt"/>
              </a:rPr>
              <a:t>, cv2.FILE_STORAGE_READ)</a:t>
            </a:r>
            <a:br>
              <a:rPr lang="en-US" altLang="zh-TW" sz="1400" dirty="0">
                <a:latin typeface="+mj-lt"/>
              </a:rPr>
            </a:br>
            <a:r>
              <a:rPr lang="en-US" altLang="zh-TW" sz="1400" dirty="0" err="1">
                <a:latin typeface="+mj-lt"/>
              </a:rPr>
              <a:t>ch</a:t>
            </a:r>
            <a:r>
              <a:rPr lang="en-US" altLang="zh-TW" sz="1400" dirty="0">
                <a:latin typeface="+mj-lt"/>
              </a:rPr>
              <a:t> = </a:t>
            </a:r>
            <a:r>
              <a:rPr lang="en-US" altLang="zh-TW" sz="1400" dirty="0" err="1">
                <a:latin typeface="+mj-lt"/>
              </a:rPr>
              <a:t>fs.getNode</a:t>
            </a:r>
            <a:r>
              <a:rPr lang="en-US" altLang="zh-TW" sz="1400" dirty="0">
                <a:latin typeface="+mj-lt"/>
              </a:rPr>
              <a:t>(‘K’).mat() 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 get the lines of ‘K’</a:t>
            </a:r>
            <a:br>
              <a:rPr lang="en-US" altLang="zh-TW" sz="1400" dirty="0">
                <a:latin typeface="+mj-lt"/>
                <a:sym typeface="Wingdings" panose="05000000000000000000" pitchFamily="2" charset="2"/>
              </a:rPr>
            </a:br>
            <a:endParaRPr lang="en-US" altLang="zh-TW" sz="1400" dirty="0">
              <a:latin typeface="+mj-lt"/>
              <a:sym typeface="Wingdings" panose="05000000000000000000" pitchFamily="2" charset="2"/>
            </a:endParaRPr>
          </a:p>
          <a:p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		</a:t>
            </a:r>
            <a:r>
              <a:rPr lang="en-US" altLang="zh-TW" sz="1400" dirty="0" err="1">
                <a:latin typeface="+mj-lt"/>
                <a:sym typeface="Wingdings" panose="05000000000000000000" pitchFamily="2" charset="2"/>
              </a:rPr>
              <a:t>ch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 = [</a:t>
            </a:r>
            <a:r>
              <a:rPr lang="en-US" altLang="zh-TW" sz="14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[[2, 2, 0], [2, 0, 0]]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,</a:t>
            </a:r>
            <a:br>
              <a:rPr lang="en-US" altLang="zh-TW" sz="1400" dirty="0">
                <a:latin typeface="+mj-lt"/>
                <a:sym typeface="Wingdings" panose="05000000000000000000" pitchFamily="2" charset="2"/>
              </a:rPr>
            </a:b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		         </a:t>
            </a:r>
            <a:r>
              <a:rPr lang="en-US" altLang="zh-TW" sz="1400" dirty="0">
                <a:solidFill>
                  <a:srgbClr val="00B0F0"/>
                </a:solidFill>
                <a:latin typeface="+mj-lt"/>
                <a:sym typeface="Wingdings" panose="05000000000000000000" pitchFamily="2" charset="2"/>
              </a:rPr>
              <a:t>[[0, 2, 0], [2, 1, 0]]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,</a:t>
            </a:r>
          </a:p>
          <a:p>
            <a:r>
              <a:rPr lang="en-US" altLang="zh-TW" sz="1400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		         [[2, 1, 0], [0, 0, 0]]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]</a:t>
            </a:r>
            <a:br>
              <a:rPr lang="en-US" altLang="zh-TW" sz="1400" dirty="0">
                <a:latin typeface="+mj-lt"/>
                <a:sym typeface="Wingdings" panose="05000000000000000000" pitchFamily="2" charset="2"/>
              </a:rPr>
            </a:br>
            <a:endParaRPr lang="en-US" altLang="zh-TW" sz="1400" dirty="0">
              <a:latin typeface="+mj-lt"/>
            </a:endParaRPr>
          </a:p>
          <a:p>
            <a:pPr marL="657225" lvl="1" indent="-285750">
              <a:buFont typeface="Arial" panose="020B0604020202020204" pitchFamily="34" charset="0"/>
              <a:buChar char="–"/>
            </a:pP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‘K’</a:t>
            </a:r>
            <a:r>
              <a:rPr lang="zh-TW" altLang="en-US" sz="14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consist of 3 lines, so the </a:t>
            </a:r>
            <a:r>
              <a:rPr lang="en-US" altLang="zh-TW" sz="14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‘</a:t>
            </a:r>
            <a:r>
              <a:rPr lang="en-US" altLang="zh-TW" sz="1400" dirty="0" err="1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ch</a:t>
            </a:r>
            <a:r>
              <a:rPr lang="en-US" altLang="zh-TW" sz="1400" dirty="0">
                <a:solidFill>
                  <a:srgbClr val="FF0000"/>
                </a:solidFill>
                <a:latin typeface="+mj-lt"/>
                <a:sym typeface="Wingdings" panose="05000000000000000000" pitchFamily="2" charset="2"/>
              </a:rPr>
              <a:t> array’ </a:t>
            </a: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consists 3 pairs of 3D coordinates in Word Frame representing two ends of the line shown in the upper right image.</a:t>
            </a:r>
          </a:p>
          <a:p>
            <a:pPr marL="361950" lvl="1" indent="-342900">
              <a:buFont typeface="+mj-lt"/>
              <a:buAutoNum type="arabicParenR" startAt="2"/>
            </a:pPr>
            <a:r>
              <a:rPr lang="en-US" altLang="zh-TW" sz="1400" dirty="0">
                <a:latin typeface="+mj-lt"/>
              </a:rPr>
              <a:t>Chessboard Coordinates</a:t>
            </a:r>
          </a:p>
          <a:p>
            <a:pPr marL="628650" lvl="1" indent="-285750">
              <a:buFont typeface="Arial" panose="020B0604020202020204" pitchFamily="34" charset="0"/>
              <a:buChar char="–"/>
            </a:pP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The chessboard x, y, z axis and (0,0,0) coordinate are shown in the bottom left image</a:t>
            </a:r>
          </a:p>
          <a:p>
            <a:pPr marL="628650" lvl="3" indent="-285750">
              <a:buFont typeface="Arial" panose="020B0604020202020204" pitchFamily="34" charset="0"/>
              <a:buChar char="–"/>
            </a:pPr>
            <a:r>
              <a:rPr lang="en-US" altLang="zh-TW" sz="1400" dirty="0">
                <a:latin typeface="+mj-lt"/>
                <a:sym typeface="Wingdings" panose="05000000000000000000" pitchFamily="2" charset="2"/>
              </a:rPr>
              <a:t>Each Char should be place in the order and position shown in the bottom right image</a:t>
            </a:r>
          </a:p>
          <a:p>
            <a:pPr marL="342900" indent="-342900">
              <a:buAutoNum type="arabicParenR" startAt="2"/>
            </a:pPr>
            <a:endParaRPr lang="en-US" altLang="zh-TW" sz="1400" dirty="0">
              <a:latin typeface="+mj-lt"/>
            </a:endParaRPr>
          </a:p>
          <a:p>
            <a:endParaRPr lang="en-US" altLang="zh-TW" dirty="0">
              <a:latin typeface="+mj-lt"/>
              <a:sym typeface="Wingdings" panose="05000000000000000000" pitchFamily="2" charset="2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7047252" y="721215"/>
            <a:ext cx="2097755" cy="1771862"/>
            <a:chOff x="5700803" y="2001083"/>
            <a:chExt cx="2968661" cy="2507470"/>
          </a:xfrm>
        </p:grpSpPr>
        <p:grpSp>
          <p:nvGrpSpPr>
            <p:cNvPr id="19" name="群組 18"/>
            <p:cNvGrpSpPr/>
            <p:nvPr/>
          </p:nvGrpSpPr>
          <p:grpSpPr>
            <a:xfrm>
              <a:off x="5700803" y="2001083"/>
              <a:ext cx="2968661" cy="2507470"/>
              <a:chOff x="4551702" y="2886300"/>
              <a:chExt cx="2968661" cy="2507470"/>
            </a:xfrm>
          </p:grpSpPr>
          <p:sp>
            <p:nvSpPr>
              <p:cNvPr id="9" name="文字方塊 8"/>
              <p:cNvSpPr txBox="1"/>
              <p:nvPr/>
            </p:nvSpPr>
            <p:spPr>
              <a:xfrm>
                <a:off x="6685098" y="500177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(0,0,0)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4573428" y="288999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(2,2,0)</a:t>
                </a:r>
                <a:endParaRPr lang="zh-TW" altLang="en-US" sz="1200" dirty="0">
                  <a:latin typeface="+mj-lt"/>
                </a:endParaRPr>
              </a:p>
            </p:txBody>
          </p:sp>
          <p:grpSp>
            <p:nvGrpSpPr>
              <p:cNvPr id="15" name="群組 14"/>
              <p:cNvGrpSpPr/>
              <p:nvPr/>
            </p:nvGrpSpPr>
            <p:grpSpPr>
              <a:xfrm>
                <a:off x="5335098" y="3211243"/>
                <a:ext cx="1800000" cy="1800000"/>
                <a:chOff x="3365771" y="2831864"/>
                <a:chExt cx="1800000" cy="1800000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33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4265771" y="28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33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4265771" y="3731864"/>
                  <a:ext cx="900000" cy="90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200">
                    <a:latin typeface="+mj-lt"/>
                  </a:endParaRPr>
                </a:p>
              </p:txBody>
            </p:sp>
          </p:grpSp>
          <p:sp>
            <p:nvSpPr>
              <p:cNvPr id="16" name="文字方塊 15"/>
              <p:cNvSpPr txBox="1"/>
              <p:nvPr/>
            </p:nvSpPr>
            <p:spPr>
              <a:xfrm>
                <a:off x="4551702" y="4901646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(2,0,0)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4573428" y="3895802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(2,1,0)</a:t>
                </a:r>
                <a:endParaRPr lang="zh-TW" altLang="en-US" sz="1200" dirty="0">
                  <a:latin typeface="+mj-lt"/>
                </a:endParaRPr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6685098" y="2886300"/>
                <a:ext cx="835265" cy="391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latin typeface="+mj-lt"/>
                  </a:rPr>
                  <a:t>(0,2,0)</a:t>
                </a:r>
                <a:endParaRPr lang="zh-TW" altLang="en-US" sz="1200" dirty="0">
                  <a:latin typeface="+mj-lt"/>
                </a:endParaRPr>
              </a:p>
            </p:txBody>
          </p:sp>
        </p:grpSp>
        <p:cxnSp>
          <p:nvCxnSpPr>
            <p:cNvPr id="21" name="直線接點 20"/>
            <p:cNvCxnSpPr/>
            <p:nvPr/>
          </p:nvCxnSpPr>
          <p:spPr>
            <a:xfrm>
              <a:off x="6484199" y="2326026"/>
              <a:ext cx="0" cy="18000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6484198" y="2326026"/>
              <a:ext cx="1800001" cy="90000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 flipH="1" flipV="1">
              <a:off x="6515458" y="3243192"/>
              <a:ext cx="1768741" cy="88124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278157" y="4428469"/>
            <a:ext cx="2051144" cy="2051144"/>
            <a:chOff x="-1835910" y="123824"/>
            <a:chExt cx="6750809" cy="675080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35910" y="123824"/>
              <a:ext cx="6750809" cy="6750809"/>
            </a:xfrm>
            <a:prstGeom prst="rect">
              <a:avLst/>
            </a:prstGeom>
          </p:spPr>
        </p:pic>
        <p:grpSp>
          <p:nvGrpSpPr>
            <p:cNvPr id="27" name="群組 26"/>
            <p:cNvGrpSpPr/>
            <p:nvPr/>
          </p:nvGrpSpPr>
          <p:grpSpPr>
            <a:xfrm>
              <a:off x="776814" y="2447925"/>
              <a:ext cx="750201" cy="814826"/>
              <a:chOff x="776814" y="2447925"/>
              <a:chExt cx="750201" cy="814826"/>
            </a:xfrm>
          </p:grpSpPr>
          <p:cxnSp>
            <p:nvCxnSpPr>
              <p:cNvPr id="3" name="直線接點 2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1520505" y="2447925"/>
                <a:ext cx="0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>
              <a:xfrm flipV="1">
                <a:off x="776814" y="3184389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/>
            <p:cNvGrpSpPr/>
            <p:nvPr/>
          </p:nvGrpSpPr>
          <p:grpSpPr>
            <a:xfrm>
              <a:off x="1841384" y="2346189"/>
              <a:ext cx="804713" cy="797938"/>
              <a:chOff x="746065" y="2424551"/>
              <a:chExt cx="804713" cy="797938"/>
            </a:xfrm>
          </p:grpSpPr>
          <p:cxnSp>
            <p:nvCxnSpPr>
              <p:cNvPr id="32" name="直線接點 31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 flipV="1">
                <a:off x="746065" y="2424551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>
              <a:xfrm>
                <a:off x="1503252" y="2424551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>
              <a:xfrm flipV="1">
                <a:off x="793222" y="3167501"/>
                <a:ext cx="754301" cy="549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群組 42"/>
            <p:cNvGrpSpPr/>
            <p:nvPr/>
          </p:nvGrpSpPr>
          <p:grpSpPr>
            <a:xfrm>
              <a:off x="2983659" y="2232750"/>
              <a:ext cx="851382" cy="807463"/>
              <a:chOff x="746065" y="2415026"/>
              <a:chExt cx="851382" cy="807463"/>
            </a:xfrm>
          </p:grpSpPr>
          <p:cxnSp>
            <p:nvCxnSpPr>
              <p:cNvPr id="44" name="直線接點 43"/>
              <p:cNvCxnSpPr/>
              <p:nvPr/>
            </p:nvCxnSpPr>
            <p:spPr>
              <a:xfrm>
                <a:off x="763664" y="2484944"/>
                <a:ext cx="36435" cy="73754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>
              <a:xfrm flipV="1">
                <a:off x="746065" y="2415026"/>
                <a:ext cx="787080" cy="857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>
              <a:xfrm>
                <a:off x="1549921" y="2415026"/>
                <a:ext cx="47526" cy="7429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>
              <a:xfrm flipV="1">
                <a:off x="793222" y="3157976"/>
                <a:ext cx="804225" cy="645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群組 49"/>
            <p:cNvGrpSpPr/>
            <p:nvPr/>
          </p:nvGrpSpPr>
          <p:grpSpPr>
            <a:xfrm>
              <a:off x="765170" y="3513440"/>
              <a:ext cx="774324" cy="814826"/>
              <a:chOff x="776814" y="2447925"/>
              <a:chExt cx="774324" cy="814826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790575" y="2524125"/>
                <a:ext cx="9525" cy="73862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>
              <a:xfrm flipV="1">
                <a:off x="800100" y="2447925"/>
                <a:ext cx="726915" cy="762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>
              <a:xfrm>
                <a:off x="1520505" y="2447925"/>
                <a:ext cx="30633" cy="8126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776814" y="3260589"/>
                <a:ext cx="738559" cy="216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群組 58"/>
            <p:cNvGrpSpPr/>
            <p:nvPr/>
          </p:nvGrpSpPr>
          <p:grpSpPr>
            <a:xfrm>
              <a:off x="1906272" y="3462776"/>
              <a:ext cx="846453" cy="792329"/>
              <a:chOff x="787668" y="2486025"/>
              <a:chExt cx="846453" cy="792329"/>
            </a:xfrm>
          </p:grpSpPr>
          <p:cxnSp>
            <p:nvCxnSpPr>
              <p:cNvPr id="60" name="直線接點 59"/>
              <p:cNvCxnSpPr/>
              <p:nvPr/>
            </p:nvCxnSpPr>
            <p:spPr>
              <a:xfrm flipH="1">
                <a:off x="787668" y="2524125"/>
                <a:ext cx="2907" cy="7364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/>
              <p:cNvCxnSpPr/>
              <p:nvPr/>
            </p:nvCxnSpPr>
            <p:spPr>
              <a:xfrm flipV="1">
                <a:off x="800100" y="2486025"/>
                <a:ext cx="736440" cy="38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群組 70"/>
            <p:cNvGrpSpPr/>
            <p:nvPr/>
          </p:nvGrpSpPr>
          <p:grpSpPr>
            <a:xfrm>
              <a:off x="3069561" y="3362763"/>
              <a:ext cx="908530" cy="829787"/>
              <a:chOff x="725591" y="2448567"/>
              <a:chExt cx="908530" cy="829787"/>
            </a:xfrm>
          </p:grpSpPr>
          <p:cxnSp>
            <p:nvCxnSpPr>
              <p:cNvPr id="72" name="直線接點 71"/>
              <p:cNvCxnSpPr/>
              <p:nvPr/>
            </p:nvCxnSpPr>
            <p:spPr>
              <a:xfrm>
                <a:off x="725591" y="2548580"/>
                <a:ext cx="62078" cy="7120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/>
              <p:cNvCxnSpPr/>
              <p:nvPr/>
            </p:nvCxnSpPr>
            <p:spPr>
              <a:xfrm flipV="1">
                <a:off x="725591" y="2448567"/>
                <a:ext cx="810949" cy="6343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/>
              <p:cNvCxnSpPr/>
              <p:nvPr/>
            </p:nvCxnSpPr>
            <p:spPr>
              <a:xfrm>
                <a:off x="1536540" y="2486025"/>
                <a:ext cx="64984" cy="7745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/>
              <p:cNvCxnSpPr/>
              <p:nvPr/>
            </p:nvCxnSpPr>
            <p:spPr>
              <a:xfrm flipV="1">
                <a:off x="804130" y="3260589"/>
                <a:ext cx="829991" cy="1776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群組 92"/>
          <p:cNvGrpSpPr/>
          <p:nvPr/>
        </p:nvGrpSpPr>
        <p:grpSpPr>
          <a:xfrm>
            <a:off x="1873744" y="4434000"/>
            <a:ext cx="2078189" cy="2106788"/>
            <a:chOff x="3437574" y="4286310"/>
            <a:chExt cx="2448946" cy="2482647"/>
          </a:xfrm>
        </p:grpSpPr>
        <p:pic>
          <p:nvPicPr>
            <p:cNvPr id="94" name="圖片 2">
              <a:extLst>
                <a:ext uri="{FF2B5EF4-FFF2-40B4-BE49-F238E27FC236}">
                  <a16:creationId xmlns:a16="http://schemas.microsoft.com/office/drawing/2014/main" id="{20C4C582-DE85-4FC5-A9EC-DBE3FE826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574" y="4286310"/>
              <a:ext cx="2448554" cy="2448554"/>
            </a:xfrm>
            <a:prstGeom prst="rect">
              <a:avLst/>
            </a:prstGeom>
          </p:spPr>
        </p:pic>
        <p:grpSp>
          <p:nvGrpSpPr>
            <p:cNvPr id="95" name="组合 27">
              <a:extLst>
                <a:ext uri="{FF2B5EF4-FFF2-40B4-BE49-F238E27FC236}">
                  <a16:creationId xmlns:a16="http://schemas.microsoft.com/office/drawing/2014/main" id="{0B22E2A6-C24A-4677-A173-E754FACE9ED2}"/>
                </a:ext>
              </a:extLst>
            </p:cNvPr>
            <p:cNvGrpSpPr/>
            <p:nvPr/>
          </p:nvGrpSpPr>
          <p:grpSpPr>
            <a:xfrm>
              <a:off x="3894866" y="5339668"/>
              <a:ext cx="1647480" cy="1247040"/>
              <a:chOff x="3827581" y="4524375"/>
              <a:chExt cx="1647480" cy="1247040"/>
            </a:xfrm>
          </p:grpSpPr>
          <p:cxnSp>
            <p:nvCxnSpPr>
              <p:cNvPr id="103" name="直線單箭頭接點 62">
                <a:extLst>
                  <a:ext uri="{FF2B5EF4-FFF2-40B4-BE49-F238E27FC236}">
                    <a16:creationId xmlns:a16="http://schemas.microsoft.com/office/drawing/2014/main" id="{87C3BBF5-6E2C-495E-A3C8-7E696672D6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095" y="4524375"/>
                <a:ext cx="550966" cy="1009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單箭頭接點 62">
                <a:extLst>
                  <a:ext uri="{FF2B5EF4-FFF2-40B4-BE49-F238E27FC236}">
                    <a16:creationId xmlns:a16="http://schemas.microsoft.com/office/drawing/2014/main" id="{5EC5AA82-CC86-4FC0-BB3F-6FBFBF044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27581" y="5379244"/>
                <a:ext cx="1096514" cy="15441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單箭頭接點 62">
                <a:extLst>
                  <a:ext uri="{FF2B5EF4-FFF2-40B4-BE49-F238E27FC236}">
                    <a16:creationId xmlns:a16="http://schemas.microsoft.com/office/drawing/2014/main" id="{B2CB96C1-3FE7-455B-85D4-02191D524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6169" y="5533659"/>
                <a:ext cx="403126" cy="23775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文字方塊 63">
              <a:extLst>
                <a:ext uri="{FF2B5EF4-FFF2-40B4-BE49-F238E27FC236}">
                  <a16:creationId xmlns:a16="http://schemas.microsoft.com/office/drawing/2014/main" id="{51642002-70D4-4784-8C5C-BB9062DCC103}"/>
                </a:ext>
              </a:extLst>
            </p:cNvPr>
            <p:cNvSpPr txBox="1"/>
            <p:nvPr/>
          </p:nvSpPr>
          <p:spPr>
            <a:xfrm>
              <a:off x="5542346" y="5197958"/>
              <a:ext cx="344174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Y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97" name="文字方塊 63">
              <a:extLst>
                <a:ext uri="{FF2B5EF4-FFF2-40B4-BE49-F238E27FC236}">
                  <a16:creationId xmlns:a16="http://schemas.microsoft.com/office/drawing/2014/main" id="{B86FC1DC-A89F-4536-B164-C80BDFC7FE2F}"/>
                </a:ext>
              </a:extLst>
            </p:cNvPr>
            <p:cNvSpPr txBox="1"/>
            <p:nvPr/>
          </p:nvSpPr>
          <p:spPr>
            <a:xfrm>
              <a:off x="5372516" y="6370004"/>
              <a:ext cx="33284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Z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sp>
          <p:nvSpPr>
            <p:cNvPr id="98" name="文字方塊 63">
              <a:extLst>
                <a:ext uri="{FF2B5EF4-FFF2-40B4-BE49-F238E27FC236}">
                  <a16:creationId xmlns:a16="http://schemas.microsoft.com/office/drawing/2014/main" id="{553FF531-F576-4CB8-AA78-942F1D788B6A}"/>
                </a:ext>
              </a:extLst>
            </p:cNvPr>
            <p:cNvSpPr txBox="1"/>
            <p:nvPr/>
          </p:nvSpPr>
          <p:spPr>
            <a:xfrm>
              <a:off x="3469427" y="5879649"/>
              <a:ext cx="351730" cy="39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600" b="1" kern="0" dirty="0">
                  <a:solidFill>
                    <a:srgbClr val="FF0000"/>
                  </a:solidFill>
                  <a:highlight>
                    <a:srgbClr val="00FFFF"/>
                  </a:highlight>
                  <a:latin typeface="+mj-lt"/>
                  <a:cs typeface="Arial"/>
                  <a:sym typeface="Arial"/>
                </a:rPr>
                <a:t>X</a:t>
              </a:r>
              <a:endPara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FF"/>
                </a:highlight>
                <a:uLnTx/>
                <a:uFillTx/>
                <a:latin typeface="+mj-lt"/>
                <a:cs typeface="Arial"/>
                <a:sym typeface="Arial"/>
              </a:endParaRPr>
            </a:p>
          </p:txBody>
        </p:sp>
        <p:grpSp>
          <p:nvGrpSpPr>
            <p:cNvPr id="99" name="群組 3">
              <a:extLst>
                <a:ext uri="{FF2B5EF4-FFF2-40B4-BE49-F238E27FC236}">
                  <a16:creationId xmlns:a16="http://schemas.microsoft.com/office/drawing/2014/main" id="{B042E6DF-F960-4669-9DB0-15CBF54C3E0E}"/>
                </a:ext>
              </a:extLst>
            </p:cNvPr>
            <p:cNvGrpSpPr/>
            <p:nvPr/>
          </p:nvGrpSpPr>
          <p:grpSpPr>
            <a:xfrm>
              <a:off x="4807295" y="4554775"/>
              <a:ext cx="861755" cy="1844575"/>
              <a:chOff x="6820808" y="3434052"/>
              <a:chExt cx="861755" cy="1241842"/>
            </a:xfrm>
          </p:grpSpPr>
          <p:sp>
            <p:nvSpPr>
              <p:cNvPr id="100" name="文字方塊 63">
                <a:extLst>
                  <a:ext uri="{FF2B5EF4-FFF2-40B4-BE49-F238E27FC236}">
                    <a16:creationId xmlns:a16="http://schemas.microsoft.com/office/drawing/2014/main" id="{5B8E08D7-1C56-440A-9989-9F2B314B453D}"/>
                  </a:ext>
                </a:extLst>
              </p:cNvPr>
              <p:cNvSpPr txBox="1"/>
              <p:nvPr/>
            </p:nvSpPr>
            <p:spPr>
              <a:xfrm>
                <a:off x="6820808" y="3434052"/>
                <a:ext cx="861755" cy="268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+mj-lt"/>
                    <a:cs typeface="Arial"/>
                    <a:sym typeface="Arial"/>
                  </a:rPr>
                  <a:t>(</a:t>
                </a:r>
                <a:r>
                  <a:rPr lang="en-US" altLang="zh-TW" sz="1600" b="1" dirty="0">
                    <a:solidFill>
                      <a:srgbClr val="FF0000"/>
                    </a:solidFill>
                    <a:highlight>
                      <a:srgbClr val="FFFF00"/>
                    </a:highlight>
                    <a:latin typeface="+mj-lt"/>
                  </a:rPr>
                  <a:t>0</a:t>
                </a:r>
                <a:r>
                  <a:rPr kumimoji="0" lang="en-US" altLang="zh-TW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+mj-lt"/>
                    <a:cs typeface="Arial"/>
                    <a:sym typeface="Arial"/>
                  </a:rPr>
                  <a:t>,0,0)</a:t>
                </a:r>
                <a:endParaRPr kumimoji="0" lang="zh-TW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j-lt"/>
                  <a:cs typeface="Arial"/>
                  <a:sym typeface="Arial"/>
                </a:endParaRPr>
              </a:p>
            </p:txBody>
          </p:sp>
          <p:cxnSp>
            <p:nvCxnSpPr>
              <p:cNvPr id="101" name="直線單箭頭接點 62">
                <a:extLst>
                  <a:ext uri="{FF2B5EF4-FFF2-40B4-BE49-F238E27FC236}">
                    <a16:creationId xmlns:a16="http://schemas.microsoft.com/office/drawing/2014/main" id="{5ED2D372-6CE5-4F52-AB8D-B723F9C7E9FB}"/>
                  </a:ext>
                </a:extLst>
              </p:cNvPr>
              <p:cNvCxnSpPr>
                <a:cxnSpLocks/>
                <a:stCxn id="102" idx="0"/>
                <a:endCxn id="100" idx="2"/>
              </p:cNvCxnSpPr>
              <p:nvPr/>
            </p:nvCxnSpPr>
            <p:spPr>
              <a:xfrm flipV="1">
                <a:off x="6993005" y="3702643"/>
                <a:ext cx="258681" cy="905388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橢圓 61">
                <a:extLst>
                  <a:ext uri="{FF2B5EF4-FFF2-40B4-BE49-F238E27FC236}">
                    <a16:creationId xmlns:a16="http://schemas.microsoft.com/office/drawing/2014/main" id="{2D861A53-E8B3-43EE-BCCA-9069CDA53970}"/>
                  </a:ext>
                </a:extLst>
              </p:cNvPr>
              <p:cNvSpPr/>
              <p:nvPr/>
            </p:nvSpPr>
            <p:spPr>
              <a:xfrm>
                <a:off x="6943179" y="4608031"/>
                <a:ext cx="99650" cy="6786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  <a:cs typeface="+mn-cs"/>
                  <a:sym typeface="Arial"/>
                </a:endParaRPr>
              </a:p>
            </p:txBody>
          </p:sp>
        </p:grpSp>
      </p:grpSp>
      <p:sp>
        <p:nvSpPr>
          <p:cNvPr id="10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9069918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+mj-lt"/>
                <a:ea typeface="Arial"/>
                <a:cs typeface="Arial"/>
                <a:sym typeface="Arial"/>
              </a:rPr>
              <a:t>3. (20%) </a:t>
            </a:r>
            <a:r>
              <a:rPr lang="en-US" altLang="zh-TW" sz="2800" b="1" dirty="0">
                <a:latin typeface="+mj-lt"/>
                <a:cs typeface="Arial"/>
              </a:rPr>
              <a:t>Augmented Reality 	</a:t>
            </a:r>
            <a:endParaRPr lang="en-US" sz="2800" b="1" dirty="0">
              <a:latin typeface="+mj-lt"/>
              <a:cs typeface="Arial"/>
              <a:sym typeface="Arial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98770" y="406610"/>
            <a:ext cx="3668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000000"/>
              </a:buClr>
              <a:buSzPts val="2031"/>
              <a:buFont typeface="Noto Sans Symbols"/>
              <a:buChar char="❑"/>
            </a:pPr>
            <a:r>
              <a:rPr lang="en-US" altLang="zh-TW" sz="1800" dirty="0">
                <a:latin typeface="+mj-lt"/>
              </a:rPr>
              <a:t>Guides and Requirements:</a:t>
            </a:r>
          </a:p>
        </p:txBody>
      </p:sp>
      <p:sp>
        <p:nvSpPr>
          <p:cNvPr id="108" name="矩形 107"/>
          <p:cNvSpPr/>
          <p:nvPr/>
        </p:nvSpPr>
        <p:spPr>
          <a:xfrm>
            <a:off x="7480180" y="2360312"/>
            <a:ext cx="1356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latin typeface="+mj-lt"/>
                <a:sym typeface="Wingdings" panose="05000000000000000000" pitchFamily="2" charset="2"/>
              </a:rPr>
              <a:t>The coordinates are </a:t>
            </a:r>
            <a:br>
              <a:rPr lang="en-US" altLang="zh-TW" sz="1100" dirty="0">
                <a:latin typeface="+mj-lt"/>
                <a:sym typeface="Wingdings" panose="05000000000000000000" pitchFamily="2" charset="2"/>
              </a:rPr>
            </a:br>
            <a:r>
              <a:rPr lang="en-US" altLang="zh-TW" sz="1100" dirty="0">
                <a:latin typeface="+mj-lt"/>
                <a:sym typeface="Wingdings" panose="05000000000000000000" pitchFamily="2" charset="2"/>
              </a:rPr>
              <a:t>in Word Frame</a:t>
            </a:r>
            <a:endParaRPr lang="zh-TW" altLang="en-US" sz="1100" dirty="0"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033413" y="6496581"/>
            <a:ext cx="1542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Chessboard Frame</a:t>
            </a:r>
            <a:endParaRPr lang="zh-TW" altLang="en-US" dirty="0">
              <a:latin typeface="+mj-lt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5576638" y="6486254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  <a:sym typeface="Wingdings" panose="05000000000000000000" pitchFamily="2" charset="2"/>
              </a:rPr>
              <a:t>Position and Order</a:t>
            </a:r>
            <a:endParaRPr lang="zh-TW" altLang="en-US" dirty="0">
              <a:latin typeface="+mj-lt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6043941" y="510480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1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387761" y="507796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2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6749791" y="5056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3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038635" y="54274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4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387761" y="54222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5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778050" y="539310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+mj-lt"/>
              </a:rPr>
              <a:t>6</a:t>
            </a:r>
            <a:endParaRPr lang="zh-TW" altLang="en-US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66B004-1408-291F-B597-65B181DA199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8765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" y="1"/>
            <a:ext cx="7208871" cy="486000"/>
          </a:xfrm>
        </p:spPr>
        <p:txBody>
          <a:bodyPr/>
          <a:lstStyle/>
          <a:p>
            <a:r>
              <a:rPr lang="en-US" b="1" dirty="0"/>
              <a:t>4</a:t>
            </a:r>
            <a:r>
              <a:rPr lang="en-US" sz="2800" b="1" dirty="0"/>
              <a:t>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Stereo Disparity Map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1"/>
            <a:ext cx="6733746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4.1 (10%)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ea typeface="Arial"/>
                <a:cs typeface="Arial"/>
                <a:sym typeface="Arial"/>
              </a:rPr>
              <a:t>Stereo Disparity Map</a:t>
            </a:r>
            <a:endParaRPr lang="en-US" altLang="zh-TW" sz="2400" dirty="0">
              <a:cs typeface="Calibri" panose="020F0502020204030204" pitchFamily="34" charset="0"/>
            </a:endParaRP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4.2 (10%)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ea typeface="Arial"/>
                <a:cs typeface="Arial"/>
                <a:sym typeface="Arial"/>
              </a:rPr>
              <a:t>Checking the Disparity Value</a:t>
            </a:r>
            <a:endParaRPr lang="en-US" altLang="zh-TW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77ABC87-914C-6E63-A801-B9E7AAC861D4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2763C7-30B9-0562-3062-238B0E937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" t="11686" r="74171"/>
          <a:stretch/>
        </p:blipFill>
        <p:spPr>
          <a:xfrm>
            <a:off x="1865121" y="2090549"/>
            <a:ext cx="2123539" cy="40175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8A8877A-6F30-7125-3B07-CEDA6D6436BE}"/>
              </a:ext>
            </a:extLst>
          </p:cNvPr>
          <p:cNvSpPr/>
          <p:nvPr/>
        </p:nvSpPr>
        <p:spPr>
          <a:xfrm>
            <a:off x="2220134" y="3731868"/>
            <a:ext cx="1483688" cy="141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DA61B3-41AC-E7A8-2DBE-04CA6EFBA149}"/>
              </a:ext>
            </a:extLst>
          </p:cNvPr>
          <p:cNvSpPr txBox="1"/>
          <p:nvPr/>
        </p:nvSpPr>
        <p:spPr>
          <a:xfrm>
            <a:off x="1347407" y="3393314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2 images separately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146CC9F-B2A3-7C39-2221-AE9CB64D2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649" y="2801428"/>
            <a:ext cx="4225473" cy="249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3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0" y="-2825"/>
            <a:ext cx="6850079" cy="4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>
              <a:buSzPts val="700"/>
            </a:pPr>
            <a:r>
              <a:rPr lang="en-US" b="1" dirty="0">
                <a:ea typeface="Arial"/>
                <a:cs typeface="Arial"/>
                <a:sym typeface="Arial"/>
              </a:rPr>
              <a:t>4.</a:t>
            </a:r>
            <a:r>
              <a:rPr lang="en-US" altLang="zh-TW" b="1" dirty="0">
                <a:ea typeface="Arial"/>
                <a:cs typeface="Arial"/>
                <a:sym typeface="Arial"/>
              </a:rPr>
              <a:t>1</a:t>
            </a:r>
            <a:r>
              <a:rPr lang="en-US" b="1" dirty="0">
                <a:ea typeface="Arial"/>
                <a:cs typeface="Arial"/>
                <a:sym typeface="Arial"/>
              </a:rPr>
              <a:t> (</a:t>
            </a:r>
            <a:r>
              <a:rPr lang="en-US" altLang="zh-TW" b="1" dirty="0">
                <a:ea typeface="Arial"/>
                <a:cs typeface="Arial"/>
                <a:sym typeface="Arial"/>
              </a:rPr>
              <a:t>10</a:t>
            </a:r>
            <a:r>
              <a:rPr lang="en-US" b="1" dirty="0">
                <a:ea typeface="Arial"/>
                <a:cs typeface="Arial"/>
                <a:sym typeface="Arial"/>
              </a:rPr>
              <a:t>%) Stereo Disparity Map</a:t>
            </a:r>
            <a:r>
              <a:rPr lang="en-US" sz="2100" b="1" dirty="0">
                <a:ea typeface="Arial"/>
                <a:cs typeface="Arial"/>
                <a:sym typeface="Arial"/>
              </a:rPr>
              <a:t>		</a:t>
            </a:r>
            <a:endParaRPr sz="2100" b="1" dirty="0"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sz="quarter" idx="12"/>
          </p:nvPr>
        </p:nvSpPr>
        <p:spPr>
          <a:xfrm>
            <a:off x="7385261" y="6551790"/>
            <a:ext cx="1504353" cy="1419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18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41;p9"/>
              <p:cNvSpPr txBox="1"/>
              <p:nvPr/>
            </p:nvSpPr>
            <p:spPr>
              <a:xfrm>
                <a:off x="501703" y="3661871"/>
                <a:ext cx="6778184" cy="7968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1413" tIns="25706" rIns="51413" bIns="25706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Camera information: 1) baseline=342.789mm,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	            2) focal length=4019.284 pixel,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  <a:cs typeface="Calibri"/>
                    <a:sym typeface="Calibri"/>
                  </a:rPr>
                  <a:t>	            3)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sub>
                      <m:sup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𝑟𝑖𝑔h𝑡</m:t>
                        </m:r>
                      </m:sup>
                    </m:sSubSup>
                    <m:r>
                      <a:rPr kumimoji="0" lang="en-US" altLang="zh-TW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−</m:t>
                    </m:r>
                    <m:sSubSup>
                      <m:sSubSupPr>
                        <m:ctrlP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SupPr>
                      <m:e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𝑐</m:t>
                        </m:r>
                      </m:e>
                      <m:sub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𝑥</m:t>
                        </m:r>
                      </m:sub>
                      <m:sup>
                        <m:r>
                          <a:rPr kumimoji="0" lang="en-US" altLang="zh-TW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𝑙𝑒𝑓𝑡</m:t>
                        </m:r>
                      </m:sup>
                    </m:sSubSup>
                  </m:oMath>
                </a14:m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+mn-ea"/>
                    <a:cs typeface="Calibri"/>
                    <a:sym typeface="Calibri"/>
                  </a:rPr>
                  <a:t>=279.184 pixel</a:t>
                </a:r>
                <a:endPara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新細明體" panose="02020500000000000000" pitchFamily="18" charset="-120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新細明體" panose="02020500000000000000" pitchFamily="18" charset="-120"/>
                    <a:cs typeface="Arial"/>
                    <a:sym typeface="Arial"/>
                  </a:rPr>
                  <a:t>OpenCV Textbook Chapter 11 (P.372-373) &amp; OpenCV Textbook Chapter 12 (P.436)</a:t>
                </a:r>
              </a:p>
            </p:txBody>
          </p:sp>
        </mc:Choice>
        <mc:Fallback xmlns="">
          <p:sp>
            <p:nvSpPr>
              <p:cNvPr id="14" name="Google Shape;141;p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3" y="3661871"/>
                <a:ext cx="6778184" cy="796862"/>
              </a:xfrm>
              <a:prstGeom prst="rect">
                <a:avLst/>
              </a:prstGeom>
              <a:blipFill>
                <a:blip r:embed="rId3"/>
                <a:stretch>
                  <a:fillRect l="-629" t="-3077" b="-1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Google Shape;141;p9"/>
          <p:cNvSpPr txBox="1"/>
          <p:nvPr/>
        </p:nvSpPr>
        <p:spPr>
          <a:xfrm>
            <a:off x="844476" y="6579516"/>
            <a:ext cx="1915292" cy="26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Left Image (Reference Image)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  <a:sym typeface="Arial"/>
            </a:endParaRPr>
          </a:p>
        </p:txBody>
      </p:sp>
      <p:sp>
        <p:nvSpPr>
          <p:cNvPr id="142" name="Google Shape;142;p9"/>
          <p:cNvSpPr txBox="1"/>
          <p:nvPr/>
        </p:nvSpPr>
        <p:spPr>
          <a:xfrm>
            <a:off x="1490105" y="6415671"/>
            <a:ext cx="624034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imL.png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9"/>
          <p:cNvSpPr txBox="1"/>
          <p:nvPr/>
        </p:nvSpPr>
        <p:spPr>
          <a:xfrm>
            <a:off x="3562071" y="6584706"/>
            <a:ext cx="1579550" cy="19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13" tIns="25706" rIns="51413" bIns="25706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/>
                <a:cs typeface="Calibri"/>
                <a:sym typeface="Calibri"/>
              </a:rPr>
              <a:t>Right Image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  <a:sym typeface="Arial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4056796" y="6375420"/>
            <a:ext cx="590100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imR.png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8;p30">
            <a:extLst>
              <a:ext uri="{FF2B5EF4-FFF2-40B4-BE49-F238E27FC236}">
                <a16:creationId xmlns:a16="http://schemas.microsoft.com/office/drawing/2014/main" id="{C2F56C7B-08F7-4B8F-9287-10BB5CB4A7E9}"/>
              </a:ext>
            </a:extLst>
          </p:cNvPr>
          <p:cNvSpPr txBox="1"/>
          <p:nvPr/>
        </p:nvSpPr>
        <p:spPr>
          <a:xfrm>
            <a:off x="6589553" y="6367725"/>
            <a:ext cx="59010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Result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6;p30">
            <a:extLst>
              <a:ext uri="{FF2B5EF4-FFF2-40B4-BE49-F238E27FC236}">
                <a16:creationId xmlns:a16="http://schemas.microsoft.com/office/drawing/2014/main" id="{B300FAF2-C982-4D1A-9F52-B8579965A244}"/>
              </a:ext>
            </a:extLst>
          </p:cNvPr>
          <p:cNvSpPr txBox="1">
            <a:spLocks/>
          </p:cNvSpPr>
          <p:nvPr/>
        </p:nvSpPr>
        <p:spPr>
          <a:xfrm>
            <a:off x="527261" y="1187400"/>
            <a:ext cx="6858000" cy="20691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50" marR="0" lvl="0" indent="-2571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❑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Guides: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149114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 (1) Window Size: Must be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odd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and within the range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[5, 255]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149114" marR="0" lvl="1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 (2) Search range and direction: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671447" marR="0" lvl="2" indent="-13691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Disparity range: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809545" marR="0" lvl="4" indent="-138101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Must be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positive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divisible by 16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  <a:p>
            <a:pPr marL="809545" marR="0" lvl="4" indent="-138101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Map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disparity range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gray value range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0~255 for the purpose of visualization.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  <a:p>
            <a:pPr marL="671447" marR="0" lvl="2" indent="-13691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Noto Sans Symbols"/>
              <a:buChar char="▪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If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left image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is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reference image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Img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), then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the search direction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at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right image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will go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from the right to left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direction.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CC819B-F63E-419E-8543-EA02505AFCA0}"/>
              </a:ext>
            </a:extLst>
          </p:cNvPr>
          <p:cNvSpPr txBox="1"/>
          <p:nvPr/>
        </p:nvSpPr>
        <p:spPr>
          <a:xfrm>
            <a:off x="6227653" y="3660796"/>
            <a:ext cx="2642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62" marR="0" lvl="0" indent="-25716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Hint: OpenCV Textbook Chapter 12 (P.451)</a:t>
            </a:r>
          </a:p>
          <a:p>
            <a:pPr marL="0" marR="0" lvl="0" indent="26668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StereoBM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::create(256, 25)</a:t>
            </a:r>
            <a:endParaRPr kumimoji="0" lang="en-US" altLang="zh-TW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F0B106-88F7-20E6-9C97-0EEB9F931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61" y="4552670"/>
            <a:ext cx="2549724" cy="18441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582E08-E244-F37E-E6D4-88A1FF76B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985" y="4552670"/>
            <a:ext cx="2549723" cy="18441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942D7A-36D4-2B46-7ECF-D41C9B82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708" y="4552670"/>
            <a:ext cx="2549723" cy="184416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A28C5EB-8371-DEA5-904C-06EC62690B3E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501703" y="459988"/>
            <a:ext cx="8140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Given: a pair of images, imL.png and imR.png </a:t>
            </a: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(have been rectified) 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Q:</a:t>
            </a:r>
          </a:p>
          <a:p>
            <a:pPr marL="449263" lvl="3" indent="-182563"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Find 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the disparity map/image </a:t>
            </a:r>
            <a:r>
              <a:rPr lang="en-US" altLang="zh-TW" sz="1600" dirty="0">
                <a:latin typeface="+mj-lt"/>
                <a:ea typeface="Arial"/>
                <a:cs typeface="Arial"/>
                <a:sym typeface="Arial"/>
              </a:rPr>
              <a:t>based on Left and Right stereo images </a:t>
            </a:r>
          </a:p>
        </p:txBody>
      </p:sp>
    </p:spTree>
    <p:extLst>
      <p:ext uri="{BB962C8B-B14F-4D97-AF65-F5344CB8AC3E}">
        <p14:creationId xmlns:p14="http://schemas.microsoft.com/office/powerpoint/2010/main" val="272984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sldNum" sz="quarter" idx="12"/>
          </p:nvPr>
        </p:nvSpPr>
        <p:spPr>
          <a:xfrm>
            <a:off x="6457962" y="5775695"/>
            <a:ext cx="1543049" cy="2053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13" tIns="25706" rIns="51413" bIns="25706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"/>
              <a:buFontTx/>
              <a:buNone/>
              <a:tabLst/>
              <a:defRPr/>
            </a:pPr>
            <a:fld id="{00000000-1234-1234-1234-123412341234}" type="slidenum"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5"/>
                <a:buFontTx/>
                <a:buNone/>
                <a:tabLst/>
                <a:defRPr/>
              </a:pPr>
              <a:t>19</a:t>
            </a:fld>
            <a:endParaRPr kumimoji="0" sz="675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+mj-lt"/>
              <a:cs typeface="Calibri"/>
              <a:sym typeface="Calibri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104" y="12670"/>
            <a:ext cx="6278882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1461647" marR="0" lvl="0" indent="-1461647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  <a:sym typeface="Arial"/>
              </a:rPr>
              <a:t>4.</a:t>
            </a:r>
            <a:r>
              <a:rPr kumimoji="0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2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(10%) Checking the Disparity Value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9616269-86F4-4284-81D5-5C9C5D7576E0}"/>
              </a:ext>
            </a:extLst>
          </p:cNvPr>
          <p:cNvSpPr txBox="1"/>
          <p:nvPr/>
        </p:nvSpPr>
        <p:spPr>
          <a:xfrm>
            <a:off x="739707" y="2752134"/>
            <a:ext cx="68950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16" marR="0" lvl="0" indent="-1369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新細明體" panose="02020500000000000000" pitchFamily="18" charset="-120"/>
                <a:cs typeface="Arial"/>
                <a:sym typeface="Arial"/>
              </a:rPr>
              <a:t>Note: Click at gray position at disparity map result from Q.4.1, ignore the position with 0 disparity(e.g. Failure case).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3056CB-EE86-4C75-9522-14D82696D932}"/>
              </a:ext>
            </a:extLst>
          </p:cNvPr>
          <p:cNvSpPr txBox="1"/>
          <p:nvPr/>
        </p:nvSpPr>
        <p:spPr>
          <a:xfrm>
            <a:off x="464926" y="451327"/>
            <a:ext cx="81405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Given: a pair of images, imL.png and imR.png and disparity map from Q4.1.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Q:</a:t>
            </a:r>
          </a:p>
          <a:p>
            <a:pPr marL="557185" marR="0" lvl="1" indent="-21430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Click at left image and draw the corresponding dot at right image.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1) Click at left image and draw the dot on the right image at accurate position.</a:t>
            </a: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endParaRPr kumimoji="0" lang="en-US" altLang="zh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  <a:p>
            <a:pPr marL="267866" marR="0" lvl="0" indent="-26786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❑"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2) User should allow to repeat 1). </a:t>
            </a:r>
          </a:p>
        </p:txBody>
      </p:sp>
      <p:pic>
        <p:nvPicPr>
          <p:cNvPr id="3" name="Demo_Video">
            <a:hlinkClick r:id="" action="ppaction://media"/>
            <a:extLst>
              <a:ext uri="{FF2B5EF4-FFF2-40B4-BE49-F238E27FC236}">
                <a16:creationId xmlns:a16="http://schemas.microsoft.com/office/drawing/2014/main" id="{F3FED3F8-6FE0-221B-4156-D5AEA38741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056" y="3652274"/>
            <a:ext cx="7921887" cy="287271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DAC707A-AF87-7E88-3855-E0EBFF3221F7}"/>
              </a:ext>
            </a:extLst>
          </p:cNvPr>
          <p:cNvSpPr txBox="1"/>
          <p:nvPr/>
        </p:nvSpPr>
        <p:spPr>
          <a:xfrm>
            <a:off x="739707" y="3299132"/>
            <a:ext cx="68950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916" marR="0" lvl="0" indent="-136916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31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Result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Arial"/>
                <a:cs typeface="Arial"/>
                <a:sym typeface="Arial"/>
              </a:rPr>
              <a:t>Video: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9472DE-5A1D-06D5-DC72-831601A1A06C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 err="1">
                <a:latin typeface="+mj-lt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87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(1/2)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F783215-BE04-4183-A673-6DC8EB90BE68}"/>
              </a:ext>
            </a:extLst>
          </p:cNvPr>
          <p:cNvSpPr txBox="1">
            <a:spLocks/>
          </p:cNvSpPr>
          <p:nvPr/>
        </p:nvSpPr>
        <p:spPr>
          <a:xfrm>
            <a:off x="0" y="486000"/>
            <a:ext cx="9144000" cy="6473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Copying homework is strictly prohibited!!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Penalty: Score will be zero for both persons!!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date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09:00:00,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/1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(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.) </a:t>
            </a:r>
          </a:p>
          <a:p>
            <a:pPr marL="266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delay. Penalties for late homework: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 to 7 days late, loss of 50% of the score awarded</a:t>
            </a:r>
          </a:p>
          <a:p>
            <a:pPr marL="538163" marR="0" lvl="1" indent="-2698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7 days, the score will be marked as 0.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attend the demonstration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your score will be 0. The demonstration schedule will be announced on NCKU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moodle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66700" marR="0" lvl="1" indent="-2667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must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a GUI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follow the format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 will get some penalties.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 to =&gt;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140.116.154.1 -&gt; Upload/Homework/Hw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657600" lvl="8" indent="0">
              <a:spcBef>
                <a:spcPts val="1000"/>
              </a:spcBef>
              <a:buNone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Upload/Homework/Hw2_05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ID: opencvdl20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Password: opencvdl20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Format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Filename: Hw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_StudentID_Name_Version.rar</a:t>
            </a:r>
          </a:p>
          <a:p>
            <a:pPr marL="1706563" lvl="4" indent="0">
              <a:buNone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Hw2_05_StudentID_Name_Version.rar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79600" marR="0" lvl="5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Ex: Hw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_F71234567_林小明_V1.rar</a:t>
            </a:r>
          </a:p>
          <a:p>
            <a:pPr marL="1879600" marR="0" lvl="5" indent="-1730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update your file, you should update your version to be V2</a:t>
            </a:r>
            <a:r>
              <a:rPr lang="en-US" sz="1700" dirty="0">
                <a:solidFill>
                  <a:sysClr val="windowText" lastClr="000000"/>
                </a:solidFill>
                <a:latin typeface="Calibri" panose="020F0502020204030204"/>
              </a:rPr>
              <a:t>.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879600" marR="0" lvl="5" indent="-17462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700" dirty="0">
                <a:solidFill>
                  <a:sysClr val="windowText" lastClr="000000"/>
                </a:solidFill>
                <a:latin typeface="Calibri" panose="020F0502020204030204"/>
              </a:rPr>
              <a:t>	E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x: Hw</a:t>
            </a:r>
            <a:r>
              <a:rPr kumimoji="0" lang="en-US" altLang="zh-TW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_F71234567_林小明_V2.rar</a:t>
            </a:r>
          </a:p>
          <a:p>
            <a:pPr marL="538163" marR="0" lvl="1" indent="-2730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folder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*( excluding the pictures, only source code 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*note: remove your “Debug” folder to reduce file size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015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FA018F6-A893-84E1-2790-15E51B84FC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  <a:sym typeface="Arial"/>
              </a:rPr>
              <a:t>Train a Cat-Dog Classifier Using ResNet50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(20%)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5.1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(3%)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rPr>
              <a:t>Load the dataset and resize images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5.2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(3%)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Plot class distribution of training dataset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5.3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(3%)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Show the structure of ResNet50 model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5.4 (3%) Set up 2 kinds of loss functions to train 2 ResNet50 models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5.5 (4%) Compare the accuracies of 2 ResNet50 models on validation dataset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5.6 (4%) Use the better-trained model to run inference and show the predicted class label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02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125678" y="6090002"/>
            <a:ext cx="4693022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3"/>
              </a:rPr>
              <a:t>Deep Residual Learning for Image Recognition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4"/>
              </a:rPr>
              <a:t>Kaggle Cats and Dogs Dataset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7C37D-37D2-B29B-3843-F40F3ACBF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647" y="4910394"/>
            <a:ext cx="1681147" cy="14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1CAD0-B32D-B9EA-4FDA-8A7D4A019FC5}"/>
              </a:ext>
            </a:extLst>
          </p:cNvPr>
          <p:cNvSpPr txBox="1"/>
          <p:nvPr/>
        </p:nvSpPr>
        <p:spPr>
          <a:xfrm>
            <a:off x="5905236" y="6573784"/>
            <a:ext cx="31080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ResNet50 model structure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85A9B-9686-4184-B386-A7613DC7829C}"/>
              </a:ext>
            </a:extLst>
          </p:cNvPr>
          <p:cNvSpPr txBox="1"/>
          <p:nvPr/>
        </p:nvSpPr>
        <p:spPr>
          <a:xfrm>
            <a:off x="4001352" y="6358341"/>
            <a:ext cx="202973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Residual Block (with bottleneck)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25680" y="501698"/>
            <a:ext cx="5876446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Learn how to train a ResNet50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of </a:t>
            </a:r>
            <a:b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Learn how to deal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imbalanced data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ResNet50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Residual learning: avoid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degradation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problems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Bottleneck: build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deeper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network without additional parameters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 Dataset (modified from </a:t>
            </a:r>
            <a:b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Kaggle Cats and Dogs Dataset)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Data type: JPG 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 classes: Cat and Dog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Datasets </a:t>
            </a:r>
          </a:p>
          <a:p>
            <a:pPr marL="792000" marR="0" lvl="2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Path: /Download/Homework/Hw2/Dataset_OpenCvDl_Hw2_Q5.zip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Training dataset: 16,200 JPG images in total. However, the dataset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imbalanced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Validation dataset: 1,800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Inference dataset: 10 JPG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It is for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testing the inference function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in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program.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0F3E77-4449-F2C2-6DB3-CFC354E5ACEF}"/>
              </a:ext>
            </a:extLst>
          </p:cNvPr>
          <p:cNvGrpSpPr/>
          <p:nvPr/>
        </p:nvGrpSpPr>
        <p:grpSpPr>
          <a:xfrm>
            <a:off x="5799202" y="427024"/>
            <a:ext cx="3405758" cy="6239556"/>
            <a:chOff x="5799202" y="427024"/>
            <a:chExt cx="3405758" cy="6239556"/>
          </a:xfrm>
        </p:grpSpPr>
        <p:pic>
          <p:nvPicPr>
            <p:cNvPr id="29" name="Picture 28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7C97F11D-3736-700B-3303-C34CBAB4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97F3F908-15A1-C8E6-432A-C394CF793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54E92-E20B-B0A6-5E6C-4A1427B35538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F6A1F0-88EC-B915-5974-D7AA1561D723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33" name="Picture 32" descr="Diagram&#10;&#10;Description automatically generated">
              <a:extLst>
                <a:ext uri="{FF2B5EF4-FFF2-40B4-BE49-F238E27FC236}">
                  <a16:creationId xmlns:a16="http://schemas.microsoft.com/office/drawing/2014/main" id="{A8D95C5D-7083-8AB3-83CC-D764A2AEC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34" name="Picture 33" descr="Diagram&#10;&#10;Description automatically generated">
              <a:extLst>
                <a:ext uri="{FF2B5EF4-FFF2-40B4-BE49-F238E27FC236}">
                  <a16:creationId xmlns:a16="http://schemas.microsoft.com/office/drawing/2014/main" id="{0E076D3C-43F0-60FB-CF12-81DB116F9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35" name="Picture 34" descr="Diagram&#10;&#10;Description automatically generated">
              <a:extLst>
                <a:ext uri="{FF2B5EF4-FFF2-40B4-BE49-F238E27FC236}">
                  <a16:creationId xmlns:a16="http://schemas.microsoft.com/office/drawing/2014/main" id="{86A9EB75-7099-30DF-DDE9-E7D8BE8EA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36" name="Picture 35" descr="Diagram&#10;&#10;Description automatically generated">
              <a:extLst>
                <a:ext uri="{FF2B5EF4-FFF2-40B4-BE49-F238E27FC236}">
                  <a16:creationId xmlns:a16="http://schemas.microsoft.com/office/drawing/2014/main" id="{E7F526FA-68C5-BB1A-80A6-40E7C7F1D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57279C-4688-2706-F9F6-4EA3D6ED2FB1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0721C4-6CDC-27C4-16D5-96876BCBAD0B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34DC12-BC8D-28DB-32CD-30CA98D5E52E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0971FF-29CB-3B98-5687-5966AE4441E7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E55CBCE-5E0F-7CE1-35C6-B43E5791F155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54173C-913F-B643-670F-8FB0410DEF46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F88371-13DB-D04F-BCE4-D67715260E84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2B7DFF-3F0A-42EB-542D-21C42286FA4F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2A7D1A7-7086-2EFD-E719-EBAF697A8260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F40BB3D-2900-94CE-B3EF-FB8559866842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20F30C-3A7C-1EDE-BF2A-ED367278A47F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4CA50A-C207-121E-92A7-8092A5C38872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8EB457-D17D-3001-6B8A-6C938F4E41B6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CB8849-23B1-E958-4DFA-863970554913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A1D7E-7FE1-7E33-E2DF-43C2876E0290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A4B06F-D47F-897C-C958-61612CAA7E2E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FE0BFE-C1A1-B65C-1D15-012B894613F6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0E979A-E53E-4A69-FEFF-2490022B0547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4A2CF8-3BBE-0418-91B0-D95675DE8197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EF80B6AD-8881-1451-3F96-01E3AA2EEB72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/>
              <a:sym typeface="Calibri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399A4E4-C68E-7EA9-72DC-EFF39A79685E}"/>
              </a:ext>
            </a:extLst>
          </p:cNvPr>
          <p:cNvSpPr txBox="1">
            <a:spLocks/>
          </p:cNvSpPr>
          <p:nvPr/>
        </p:nvSpPr>
        <p:spPr>
          <a:xfrm>
            <a:off x="125679" y="474481"/>
            <a:ext cx="8892643" cy="63745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4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Requirements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 ResNet50 models with TensorFlow or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Every chart should have a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chart title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axis titles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Organize the files in this structure: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Hw2_05_StudentID_Name_Version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project folder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model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folder to put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trained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models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inference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_dataset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|-- Cat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|-- Dog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main.py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codes for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program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|-- train.py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 codes for model training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|--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</a:t>
            </a:r>
            <a:r>
              <a: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⁞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    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other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files or folders you need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Notice: Please include the inference dataset in </a:t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your homework file.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11175" marR="0" lvl="1" indent="-269875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625E1B-B05D-B2ED-701D-459D38A6E361}"/>
              </a:ext>
            </a:extLst>
          </p:cNvPr>
          <p:cNvSpPr txBox="1"/>
          <p:nvPr/>
        </p:nvSpPr>
        <p:spPr>
          <a:xfrm>
            <a:off x="4658119" y="5125669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3D284E5D-DE06-1B71-038E-5A0299BA495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ECD405F-3B05-7D2C-7368-DEB0D9AF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00" y="2066400"/>
            <a:ext cx="4320000" cy="3051544"/>
          </a:xfrm>
          <a:prstGeom prst="roundRect">
            <a:avLst>
              <a:gd name="adj" fmla="val 2059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359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5.1 (3%) Load the dataset and resize images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421E545E-4D32-F630-244F-3DFFB0D2FCFD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training dataset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and validation dataset</a:t>
            </a:r>
          </a:p>
          <a:p>
            <a:pPr marL="806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TensorFlow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tf.keras.utils.image_dataset_from_directory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torch.utils.data.Dataset</a:t>
            </a: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35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tf.keras.utils.image_dataset_from_directory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image_size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=(?, ?))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4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vision.transform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inference dataset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Get 1 image from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each class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039813" marR="0" lvl="2" indent="-2333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functions to show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images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5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):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(a)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imshow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subplot()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title()</a:t>
            </a:r>
          </a:p>
          <a:p>
            <a:pPr marL="1184274" marR="0" lvl="3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23912" marR="0" lvl="2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à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13A0D-E696-7261-0F4A-A9A2D1152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/>
        </p:blipFill>
        <p:spPr>
          <a:xfrm>
            <a:off x="4927240" y="2956633"/>
            <a:ext cx="3780000" cy="3283875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47240" y="6251843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1 image from each class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49E99F-AE7E-3456-6D50-1EA7199B3547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5" name="Picture 4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E45ECD2B-CB5A-8F3D-599F-A7AC44A33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8FDCDF-E6F8-4885-4ED8-609BADA52D81}"/>
                </a:ext>
              </a:extLst>
            </p:cNvPr>
            <p:cNvSpPr/>
            <p:nvPr/>
          </p:nvSpPr>
          <p:spPr>
            <a:xfrm>
              <a:off x="5252812" y="1622558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A37A95CE-71B8-66B5-25C7-98C5CB30E30E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8892643" cy="4029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Load the training dataset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Iterate through the dataset and count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the number of images of each class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Plot the class distribution</a:t>
            </a:r>
          </a:p>
          <a:p>
            <a:pPr marL="83961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functions to plot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(a)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bar()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xticks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ylabel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“2. Show Distribution”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of class distribution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11175" marR="0" lvl="1" indent="-269875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" name="Shape 159">
            <a:extLst>
              <a:ext uri="{FF2B5EF4-FFF2-40B4-BE49-F238E27FC236}">
                <a16:creationId xmlns:a16="http://schemas.microsoft.com/office/drawing/2014/main" id="{C294854D-C538-DC96-075C-05B6091BE537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4988" marR="0" lvl="0" indent="-534988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5.2 (3%) Plot class distribution of training dataset</a:t>
            </a:r>
          </a:p>
        </p:txBody>
      </p:sp>
      <p:sp>
        <p:nvSpPr>
          <p:cNvPr id="10" name="文字方塊 4">
            <a:extLst>
              <a:ext uri="{FF2B5EF4-FFF2-40B4-BE49-F238E27FC236}">
                <a16:creationId xmlns:a16="http://schemas.microsoft.com/office/drawing/2014/main" id="{D7DADA71-4AAD-7F67-DAD0-E3598DE7E4F7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31F995-8D9C-622B-D7F7-A8AD246D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" r="576"/>
          <a:stretch/>
        </p:blipFill>
        <p:spPr>
          <a:xfrm>
            <a:off x="4928400" y="2955520"/>
            <a:ext cx="3780000" cy="3283875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B3C23B-8FAA-4AAF-2F17-B0E5B5943CE1}"/>
              </a:ext>
            </a:extLst>
          </p:cNvPr>
          <p:cNvSpPr txBox="1"/>
          <p:nvPr/>
        </p:nvSpPr>
        <p:spPr>
          <a:xfrm>
            <a:off x="4748400" y="6241007"/>
            <a:ext cx="4140000" cy="4801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Class Distribution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E3C961-9BE5-D543-67ED-DFDC2D0064A3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7" name="Picture 6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B632F7E6-22D7-020B-8B65-282EE2B11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80419B-44D3-F71E-C973-6A016E86BF33}"/>
                </a:ext>
              </a:extLst>
            </p:cNvPr>
            <p:cNvSpPr/>
            <p:nvPr/>
          </p:nvSpPr>
          <p:spPr>
            <a:xfrm>
              <a:off x="5252812" y="1924117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519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5.3 (3%) Show the structure of ResNet50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7252025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Build a ResNet50 model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tf.keras.applications.resnet50.ResNet50()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torchvision.models.resnet50()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Replace the output layer to a FC (Fully Connected) layer of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1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node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Sigmoid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activation function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tf.keras.layers.Dense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(1, activation=‘sigmoid’)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torch.nn.Linear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(2048, 1),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torch.nn.Sigmoid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If the class label of Cat is 1, the output value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(range: 0 ~ 1)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should be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close to 1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for cat images, and vice versa.</a:t>
            </a:r>
            <a:endParaRPr kumimoji="0" lang="en-US" altLang="zh-TW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terminal</a:t>
            </a:r>
          </a:p>
          <a:p>
            <a:pPr marL="80803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tf.keras.Model.summary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torchsummary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“3.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in the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terminal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C937CE-9488-16BF-DA25-424853340692}"/>
              </a:ext>
            </a:extLst>
          </p:cNvPr>
          <p:cNvGrpSpPr/>
          <p:nvPr/>
        </p:nvGrpSpPr>
        <p:grpSpPr>
          <a:xfrm>
            <a:off x="7412400" y="594000"/>
            <a:ext cx="1296000" cy="2239130"/>
            <a:chOff x="5090160" y="1123382"/>
            <a:chExt cx="1296000" cy="2239130"/>
          </a:xfrm>
        </p:grpSpPr>
        <p:pic>
          <p:nvPicPr>
            <p:cNvPr id="4" name="Picture 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75E96BCF-8316-F10A-F0BD-462D0D79E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1A6B-EC1B-EAFA-C727-5001145FF225}"/>
                </a:ext>
              </a:extLst>
            </p:cNvPr>
            <p:cNvSpPr/>
            <p:nvPr/>
          </p:nvSpPr>
          <p:spPr>
            <a:xfrm>
              <a:off x="5252812" y="2225678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4940002" y="3008228"/>
            <a:ext cx="4140000" cy="3510462"/>
            <a:chOff x="4940002" y="741678"/>
            <a:chExt cx="4140000" cy="351046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3944363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9722"/>
            <a:stretch/>
          </p:blipFill>
          <p:spPr>
            <a:xfrm>
              <a:off x="4940002" y="1297964"/>
              <a:ext cx="4140000" cy="2632007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14" name="文字方塊 4">
            <a:extLst>
              <a:ext uri="{FF2B5EF4-FFF2-40B4-BE49-F238E27FC236}">
                <a16:creationId xmlns:a16="http://schemas.microsoft.com/office/drawing/2014/main" id="{29010C56-4284-8CF9-F01B-46084B70AFF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43B2A06-0BFA-2B7F-0D12-7213C1507168}"/>
              </a:ext>
            </a:extLst>
          </p:cNvPr>
          <p:cNvGrpSpPr/>
          <p:nvPr/>
        </p:nvGrpSpPr>
        <p:grpSpPr>
          <a:xfrm>
            <a:off x="5655768" y="606319"/>
            <a:ext cx="3405758" cy="6239556"/>
            <a:chOff x="5799202" y="427024"/>
            <a:chExt cx="3405758" cy="6239556"/>
          </a:xfrm>
        </p:grpSpPr>
        <p:pic>
          <p:nvPicPr>
            <p:cNvPr id="67" name="Picture 66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92D287B0-E005-4206-9C6F-7219E1DD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68" name="Picture 67" descr="Diagram&#10;&#10;Description automatically generated">
              <a:extLst>
                <a:ext uri="{FF2B5EF4-FFF2-40B4-BE49-F238E27FC236}">
                  <a16:creationId xmlns:a16="http://schemas.microsoft.com/office/drawing/2014/main" id="{FEDAFED7-712A-C58B-79C9-BC8773299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E5ADD6-7B19-C845-2D6F-737151DAE169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607190-F9FE-DDB2-786E-7F3454C18DBE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71" name="Picture 70" descr="Diagram&#10;&#10;Description automatically generated">
              <a:extLst>
                <a:ext uri="{FF2B5EF4-FFF2-40B4-BE49-F238E27FC236}">
                  <a16:creationId xmlns:a16="http://schemas.microsoft.com/office/drawing/2014/main" id="{F214C7CF-0804-15D4-7603-B699B0D0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72" name="Picture 71" descr="Diagram&#10;&#10;Description automatically generated">
              <a:extLst>
                <a:ext uri="{FF2B5EF4-FFF2-40B4-BE49-F238E27FC236}">
                  <a16:creationId xmlns:a16="http://schemas.microsoft.com/office/drawing/2014/main" id="{E04F5A13-E705-E928-0CD1-682234B1E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4AEA8C74-BEB1-19D0-2C06-8AD6CEB4F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74" name="Picture 73" descr="Diagram&#10;&#10;Description automatically generated">
              <a:extLst>
                <a:ext uri="{FF2B5EF4-FFF2-40B4-BE49-F238E27FC236}">
                  <a16:creationId xmlns:a16="http://schemas.microsoft.com/office/drawing/2014/main" id="{996BBD2B-0A49-59CD-4A14-2A7D8161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9D2DC2-9820-D427-14A4-83CE97408485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92B7A3-AAA6-8CE0-6354-DC042569D237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CD4DF-C5D9-3046-CF46-D4F8096C1779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FFEE3-64F6-C5B1-27B2-A9C14AC2EC8F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2C713F7-830A-56A9-8CE9-6389611DADD4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7485AA-3CEB-B29B-B7CC-47589BDBFEED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38D86C-2A20-030E-4DA1-D6681AC76EE8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7F45345-1EC1-79A3-BCB6-BA2FDA022156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2BFB1-1444-5748-21F9-6E5222775D2C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13D1C0-4316-C545-671F-444FD07D55B7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E5B85A-9274-BC75-CD4A-9E56C9EAC9FE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7100BC-44AE-928F-2F5A-D845348078F7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C7A795D-522D-6F96-9F67-292CB68C828B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B62898-7EB4-1324-5A75-BFBB4C676F6F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F370D2-A1AC-396C-A9EE-9FE402B6C0DF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18E86A-E1FC-9AD2-6390-4BC7AD609BBF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9392EC-0DC6-3440-B4F0-C245085F8FB7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6E6F22-56B7-92BC-8163-E61536327363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448E2-0640-F7B9-1A07-21090711E8D2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5.3 (3%) Show the structure of ResNet50 model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002E7AB5-0E22-A38D-505A-87D52E1588F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80" y="474480"/>
            <a:ext cx="4896000" cy="5789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How to read the structure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572268" y="877868"/>
            <a:ext cx="4140000" cy="5241988"/>
            <a:chOff x="4940002" y="741678"/>
            <a:chExt cx="4140000" cy="52419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5675889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002" y="1297963"/>
              <a:ext cx="4140000" cy="4366445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448D6-D685-8080-0411-E6C1CF998D97}"/>
              </a:ext>
            </a:extLst>
          </p:cNvPr>
          <p:cNvCxnSpPr>
            <a:cxnSpLocks/>
          </p:cNvCxnSpPr>
          <p:nvPr/>
        </p:nvCxnSpPr>
        <p:spPr>
          <a:xfrm flipV="1">
            <a:off x="3657600" y="937644"/>
            <a:ext cx="2009786" cy="57600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E0443A-1660-06D3-EFC9-28FD6423F733}"/>
              </a:ext>
            </a:extLst>
          </p:cNvPr>
          <p:cNvCxnSpPr>
            <a:cxnSpLocks/>
          </p:cNvCxnSpPr>
          <p:nvPr/>
        </p:nvCxnSpPr>
        <p:spPr>
          <a:xfrm flipV="1">
            <a:off x="4339640" y="1670194"/>
            <a:ext cx="1375360" cy="319577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29B65A-9F04-54DC-B979-7AF8E3ADC188}"/>
              </a:ext>
            </a:extLst>
          </p:cNvPr>
          <p:cNvCxnSpPr>
            <a:cxnSpLocks/>
          </p:cNvCxnSpPr>
          <p:nvPr/>
        </p:nvCxnSpPr>
        <p:spPr>
          <a:xfrm flipV="1">
            <a:off x="4334000" y="1815280"/>
            <a:ext cx="2413122" cy="137184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979D3B-74E7-E138-5850-002C49658939}"/>
              </a:ext>
            </a:extLst>
          </p:cNvPr>
          <p:cNvCxnSpPr>
            <a:cxnSpLocks/>
          </p:cNvCxnSpPr>
          <p:nvPr/>
        </p:nvCxnSpPr>
        <p:spPr>
          <a:xfrm flipV="1">
            <a:off x="4339640" y="2034406"/>
            <a:ext cx="2530552" cy="1351523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DAF8FE-354A-3008-0A1D-FA543B0498D9}"/>
              </a:ext>
            </a:extLst>
          </p:cNvPr>
          <p:cNvCxnSpPr>
            <a:cxnSpLocks/>
          </p:cNvCxnSpPr>
          <p:nvPr/>
        </p:nvCxnSpPr>
        <p:spPr>
          <a:xfrm flipV="1">
            <a:off x="4753810" y="2152219"/>
            <a:ext cx="2116382" cy="200975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12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69875" marR="0" lvl="0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Objective </a:t>
                </a:r>
              </a:p>
              <a:p>
                <a:pPr marL="540000" marR="0" lvl="1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At home: </a:t>
                </a:r>
              </a:p>
              <a:p>
                <a:pPr marL="806400" marR="0" lvl="2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Set up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 (</a:t>
                </a:r>
                <a14:m>
                  <m:oMath xmlns:m="http://schemas.openxmlformats.org/officeDocument/2006/math">
                    <m:r>
                      <a:rPr kumimoji="0" lang="zh-TW" alt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Calibri"/>
                      </a:rPr>
                      <m:t>𝛼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-balanced) and Binary Cross Entropy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in codes for model training (train.py)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808038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</a:t>
                </a: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tfa.losses.SigmoidFocalCrossEntropy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(),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tf.keras.losses.BinaryCrossEntropy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  <a:sym typeface="Calibri"/>
                </a:endParaRP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torchvision.ops.sigmoid_focal_loss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(),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torch.nn.function.binary_cross_entropy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022400" marR="0" lvl="3" indent="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Because you have to use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, which accepts 1 confidence value, you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may r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eplace the output layer of ResNet50 model to a FC layer of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1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node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Sigmoid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activation function.</a:t>
                </a:r>
              </a:p>
              <a:p>
                <a:pPr marL="806400" marR="0" lvl="2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Train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 ResNet50 models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with training dataset using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 loss functions</a:t>
                </a:r>
              </a:p>
              <a:p>
                <a:pPr marL="8100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</a:t>
                </a:r>
              </a:p>
              <a:p>
                <a:pPr marL="10224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tf.keras.Model.fit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0224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(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  <a:hlinkClick r:id="rId2"/>
                  </a:rPr>
                  <a:t>tutorial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): write a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for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loop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train the model</a:t>
                </a:r>
              </a:p>
              <a:p>
                <a:pPr marL="511200" marR="0" lvl="1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When the demo: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your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codes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about loss functions in train.py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270000" marR="0" lvl="0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489600" marR="0" lvl="1" indent="-2484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blipFill>
                <a:blip r:embed="rId3"/>
                <a:stretch>
                  <a:fillRect l="-754" t="-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0F998E-AB1D-035B-2112-0A8BE0FA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55D44F5-F57A-5887-6C26-286D16B7D23C}"/>
              </a:ext>
            </a:extLst>
          </p:cNvPr>
          <p:cNvSpPr txBox="1">
            <a:spLocks/>
          </p:cNvSpPr>
          <p:nvPr/>
        </p:nvSpPr>
        <p:spPr>
          <a:xfrm>
            <a:off x="0" y="7174"/>
            <a:ext cx="920675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5.4 (3%) Set up 2 kinds of loss functions to train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2 ResNet50 models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1F6E37DA-603D-B5B6-D215-4907750C23FE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4F0042-AF87-0C8A-CD91-673F6B97442F}"/>
              </a:ext>
            </a:extLst>
          </p:cNvPr>
          <p:cNvGrpSpPr/>
          <p:nvPr/>
        </p:nvGrpSpPr>
        <p:grpSpPr>
          <a:xfrm>
            <a:off x="930897" y="4010347"/>
            <a:ext cx="7923689" cy="1927238"/>
            <a:chOff x="930897" y="4010347"/>
            <a:chExt cx="7923689" cy="192723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74F766-77EF-42DB-C993-B17250868E9E}"/>
                </a:ext>
              </a:extLst>
            </p:cNvPr>
            <p:cNvSpPr txBox="1"/>
            <p:nvPr/>
          </p:nvSpPr>
          <p:spPr>
            <a:xfrm>
              <a:off x="930897" y="5629808"/>
              <a:ext cx="50863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Code example (you can follow the hyperparameter settings)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285053-7910-CEF2-218C-62ADC2231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133" y="4010347"/>
              <a:ext cx="4860000" cy="1609760"/>
            </a:xfrm>
            <a:prstGeom prst="roundRect">
              <a:avLst>
                <a:gd name="adj" fmla="val 552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0C55B98-560E-C86F-E316-0FB6B45B10F6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5736635" y="4366844"/>
              <a:ext cx="36755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7AD3DE-9994-D43D-47CF-7ADF77A0839B}"/>
                </a:ext>
              </a:extLst>
            </p:cNvPr>
            <p:cNvSpPr txBox="1"/>
            <p:nvPr/>
          </p:nvSpPr>
          <p:spPr>
            <a:xfrm>
              <a:off x="6104186" y="4212955"/>
              <a:ext cx="27504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Train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a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model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with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Focal Loss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BE563AC-A5EE-2E05-3211-FEF3A45C0363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 flipV="1">
              <a:off x="4635769" y="4809471"/>
              <a:ext cx="654817" cy="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BEA509-A181-2DA2-3897-1788A2B3EF1F}"/>
                </a:ext>
              </a:extLst>
            </p:cNvPr>
            <p:cNvSpPr txBox="1"/>
            <p:nvPr/>
          </p:nvSpPr>
          <p:spPr>
            <a:xfrm>
              <a:off x="5290586" y="4655583"/>
              <a:ext cx="3564000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Train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another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model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with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 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Binary Cross Entropy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376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70000" marR="0" lvl="0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 startAt="2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What is Focal Loss?</a:t>
                </a:r>
              </a:p>
              <a:p>
                <a:pPr marL="511200" marR="0" lvl="1" indent="-2700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endPara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endPara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: model’s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output confidence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value for the</a:t>
                </a: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input with class label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= 1 (range: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0 ~ 1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: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ground-truth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class label (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0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or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)</a:t>
                </a: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sSubPr>
                      <m:e>
                        <m:r>
                          <a:rPr kumimoji="0" lang="zh-TW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𝛼</m:t>
                        </m:r>
                      </m:e>
                      <m:sub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  <m:t>𝑡</m:t>
                        </m:r>
                      </m:sub>
                    </m:sSub>
                    <m:r>
                      <a:rPr kumimoji="0" lang="en-US" altLang="zh-TW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Calibri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Calibri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Calibri"/>
                              </a:rPr>
                            </m:ctrlPr>
                          </m:eqArrPr>
                          <m:e>
                            <m:r>
                              <a:rPr kumimoji="0" lang="en-US" altLang="zh-TW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𝛼</m:t>
                            </m:r>
                          </m:e>
                          <m:e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1−</m:t>
                            </m:r>
                            <m:r>
                              <a:rPr kumimoji="0" lang="el-GR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𝛼</m:t>
                            </m:r>
                          </m:e>
                        </m:eqArr>
                        <m:f>
                          <m:fPr>
                            <m:type m:val="noBar"/>
                            <m:ctrlP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if</m:t>
                            </m:r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</m:t>
                            </m:r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𝑦</m:t>
                            </m:r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= 1       </m:t>
                            </m:r>
                          </m:num>
                          <m:den>
                            <m:r>
                              <a:rPr kumimoji="0" lang="en-US" altLang="zh-TW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otherwise</m:t>
                            </m:r>
                            <m:r>
                              <a:rPr kumimoji="0" lang="en-US" altLang="zh-TW" sz="1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libri"/>
                              </a:rPr>
                              <m:t>,</m:t>
                            </m:r>
                          </m:den>
                        </m:f>
                      </m:e>
                    </m:d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64000" lvl="3" indent="0" defTabSz="457200">
                  <a:lnSpc>
                    <a:spcPct val="100000"/>
                  </a:lnSpc>
                  <a:spcBef>
                    <a:spcPts val="0"/>
                  </a:spcBef>
                  <a:buClr>
                    <a:prstClr val="black"/>
                  </a:buClr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Calibri"/>
                      </a:rPr>
                      <m:t>𝛼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Calibri"/>
                  </a:rPr>
                  <a:t>: class imbalance weighting factor (Usually set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 –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frequency of y =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1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 examples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  <a:sym typeface="Calibri"/>
                  </a:rPr>
                  <a:t>)</a:t>
                </a:r>
              </a:p>
              <a:p>
                <a:pPr marL="828000" marR="0" lvl="2" indent="-3429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  <a:sym typeface="Calibri"/>
                      </a:rPr>
                      <m:t>𝛾</m:t>
                    </m:r>
                  </m:oMath>
                </a14:m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: focusing parameter (Usually set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Calibri"/>
                  </a:rPr>
                  <a:t>2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)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Focal Loss mitigates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class imbalance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by assigning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more weights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to </a:t>
                </a:r>
                <a:b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h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ard examples and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less weights to easy examples.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Focal Loss is for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binary classification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, ex: Foreground and Background, </a:t>
                </a:r>
                <a:b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</a:b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Face and Non-Face, or Cat and Dog.</a:t>
                </a:r>
              </a:p>
              <a:p>
                <a:pPr marL="489600" marR="0" lvl="1" indent="-248400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</a:rPr>
                  <a:t>Reference: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Times New Roman" panose="02020603050405020304" pitchFamily="18" charset="0"/>
                    <a:sym typeface="Calibri"/>
                    <a:hlinkClick r:id="rId2"/>
                  </a:rPr>
                  <a:t>Focal Loss for Dense Object Detection</a:t>
                </a: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  <a:p>
                <a:pPr marL="489600" marR="0" lvl="1" indent="-248400" algn="l" defTabSz="457200" rtl="0" eaLnBrk="1" fontAlgn="auto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Times New Roman" panose="02020603050405020304" pitchFamily="18" charset="0"/>
                  <a:sym typeface="Calibri"/>
                </a:endParaRPr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A0F71504-F8FC-0A21-6F70-5BFE01595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8" y="743296"/>
                <a:ext cx="8892643" cy="6114704"/>
              </a:xfrm>
              <a:prstGeom prst="rect">
                <a:avLst/>
              </a:prstGeom>
              <a:blipFill>
                <a:blip r:embed="rId3"/>
                <a:stretch>
                  <a:fillRect l="-754" t="-3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0F998E-AB1D-035B-2112-0A8BE0FA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55D44F5-F57A-5887-6C26-286D16B7D23C}"/>
              </a:ext>
            </a:extLst>
          </p:cNvPr>
          <p:cNvSpPr txBox="1">
            <a:spLocks/>
          </p:cNvSpPr>
          <p:nvPr/>
        </p:nvSpPr>
        <p:spPr>
          <a:xfrm>
            <a:off x="0" y="7174"/>
            <a:ext cx="920675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5.4 (3%) Set up 2 kinds of loss functions to train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2 ResNet50 models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A3CAEF-B127-2F99-A665-6A663CBF5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03" y="1125331"/>
            <a:ext cx="2254729" cy="252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9DA455-D58C-7244-5820-7165EA0CA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93"/>
          <a:stretch/>
        </p:blipFill>
        <p:spPr>
          <a:xfrm>
            <a:off x="1045530" y="1364186"/>
            <a:ext cx="1800000" cy="569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0D0C0-9E7A-B9E7-F4B0-8F1428A21937}"/>
                  </a:ext>
                </a:extLst>
              </p:cNvPr>
              <p:cNvSpPr txBox="1"/>
              <p:nvPr/>
            </p:nvSpPr>
            <p:spPr>
              <a:xfrm>
                <a:off x="6761626" y="2857819"/>
                <a:ext cx="2256695" cy="1475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Ex: we have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1) 30 examples with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= 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Arial"/>
                  </a:rPr>
                  <a:t>2) 70 examples with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y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= 1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à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Wingdings" panose="05000000000000000000" pitchFamily="2" charset="2"/>
                  </a:rPr>
                  <a:t>Frequency of </a:t>
                </a:r>
                <a:r>
                  <a:rPr kumimoji="0" lang="en-US" altLang="zh-TW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y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 = 1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Times New Roman" panose="02020603050405020304" pitchFamily="18" charset="0"/>
                    <a:sym typeface="Wingdings" panose="05000000000000000000" pitchFamily="2" charset="2"/>
                  </a:rPr>
                  <a:t>examples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Arial"/>
                    <a:sym typeface="Wingdings" panose="05000000000000000000" pitchFamily="2" charset="2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70</m:t>
                        </m:r>
                      </m:num>
                      <m:den>
                        <m:r>
                          <a:rPr kumimoji="0" lang="en-US" altLang="zh-TW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100</m:t>
                        </m:r>
                      </m:den>
                    </m:f>
                    <m:r>
                      <a:rPr kumimoji="0" lang="en-US" altLang="zh-TW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=0.7</m:t>
                    </m:r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à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zh-TW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𝛼</m:t>
                    </m:r>
                    <m:r>
                      <a:rPr kumimoji="0" lang="en-US" altLang="zh-TW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Arial"/>
                      </a:rPr>
                      <m:t>=1−0.7=0.3</m:t>
                    </m:r>
                  </m:oMath>
                </a14:m>
                <a:endPara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90D0C0-9E7A-B9E7-F4B0-8F1428A2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626" y="2857819"/>
                <a:ext cx="2256695" cy="1475532"/>
              </a:xfrm>
              <a:prstGeom prst="rect">
                <a:avLst/>
              </a:prstGeom>
              <a:blipFill>
                <a:blip r:embed="rId6"/>
                <a:stretch>
                  <a:fillRect l="-811" t="-826" b="-2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4">
            <a:extLst>
              <a:ext uri="{FF2B5EF4-FFF2-40B4-BE49-F238E27FC236}">
                <a16:creationId xmlns:a16="http://schemas.microsoft.com/office/drawing/2014/main" id="{1F6E37DA-603D-B5B6-D215-4907750C23FE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592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D13DA820-761D-41CA-A3B2-F45213DF9EE2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5.5 (4%) Compare the accuracies of 2 ResNet50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models on validation dataset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EDB20C9F-2043-83DA-FA4F-0D0A2F93124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125678" y="745200"/>
            <a:ext cx="5642824" cy="4369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At home: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Validate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with validation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(a) TensorFlow: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tf.keras.Model.evaluate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()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(b)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to validate the model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Plot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accuracy values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bar chart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“4. Show Comparison”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of </a:t>
            </a:r>
            <a:r>
              <a:rPr lang="en-US" altLang="zh-TW" sz="1400" dirty="0">
                <a:solidFill>
                  <a:prstClr val="black"/>
                </a:solidFill>
                <a:cs typeface="Calibri" panose="020F0502020204030204" pitchFamily="34" charset="0"/>
              </a:rPr>
              <a:t>accuracy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comparison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753045" y="6254627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Accuracy Comparison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6E5294-42C4-7F23-513A-9E81F990E6E0}"/>
              </a:ext>
            </a:extLst>
          </p:cNvPr>
          <p:cNvGrpSpPr/>
          <p:nvPr/>
        </p:nvGrpSpPr>
        <p:grpSpPr>
          <a:xfrm>
            <a:off x="7411240" y="594000"/>
            <a:ext cx="1296000" cy="2239130"/>
            <a:chOff x="5090160" y="1123382"/>
            <a:chExt cx="1296000" cy="2239130"/>
          </a:xfrm>
        </p:grpSpPr>
        <p:pic>
          <p:nvPicPr>
            <p:cNvPr id="14" name="Picture 13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12EA311C-986F-0DDD-EBB9-97421C5D0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" t="10644" r="63266" b="2207"/>
            <a:stretch/>
          </p:blipFill>
          <p:spPr>
            <a:xfrm>
              <a:off x="5090160" y="1123382"/>
              <a:ext cx="1296000" cy="2239130"/>
            </a:xfrm>
            <a:prstGeom prst="roundRect">
              <a:avLst>
                <a:gd name="adj" fmla="val 6763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6FBC0A-7189-AF16-25C7-AFC1158FD3C4}"/>
                </a:ext>
              </a:extLst>
            </p:cNvPr>
            <p:cNvSpPr/>
            <p:nvPr/>
          </p:nvSpPr>
          <p:spPr>
            <a:xfrm>
              <a:off x="5252812" y="2527237"/>
              <a:ext cx="936000" cy="2318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940BC4-7D60-79D2-ABB8-465CB0375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400" y="2955600"/>
            <a:ext cx="3780000" cy="3300094"/>
          </a:xfrm>
          <a:prstGeom prst="roundRect">
            <a:avLst>
              <a:gd name="adj" fmla="val 2223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ea typeface="Arial"/>
                <a:cs typeface="Arial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20F50B-43BE-5ED6-5AE8-BF8C5B68B53F}"/>
              </a:ext>
            </a:extLst>
          </p:cNvPr>
          <p:cNvSpPr txBox="1">
            <a:spLocks/>
          </p:cNvSpPr>
          <p:nvPr/>
        </p:nvSpPr>
        <p:spPr>
          <a:xfrm>
            <a:off x="146850" y="49255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9388" marR="0" lvl="0" indent="-1793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Calibri"/>
              </a:rPr>
              <a:t>Python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Python 3.7 (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/>
              </a:rPr>
              <a:t>https://www.python.org/downloads/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opencv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contrib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-python (3.4.2.17)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Matplotlib 3.1.1</a:t>
            </a:r>
          </a:p>
          <a:p>
            <a:pPr marL="447675" marR="0" lvl="1" indent="-268288" algn="l" defTabSz="4572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UI framework: pyqt5 (5.15.1)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5.6 (4%) Use the better-trained model to run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/>
                <a:sym typeface="Calibri"/>
              </a:rPr>
              <a:t>inference and show the predicted class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69875" marR="0" lvl="0" indent="-269875" algn="l" defTabSz="457200" rtl="0" eaLnBrk="1" fontAlgn="auto" latinLnBrk="0" hangingPunct="1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eriod"/>
                  <a:tabLst/>
                  <a:defRPr/>
                </a:pP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Objective</a:t>
                </a: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At home: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Load the trained model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tf.keras.Model.load_weights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torch.nn.Module.load_state_dict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“Load Image”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select 1 image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arbitrarily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PyQt5.QtWidgets.QFileDialog.getOpenFileName()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the loaded image in the GUI</a:t>
                </a:r>
              </a:p>
              <a:p>
                <a:pPr marL="806450" marR="0" lvl="2" indent="-2682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Resize the loaded image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224×224×3c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(RGB)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“5. Inference”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 to run inference on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the resized image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0188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TensorFlow: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tf.keras.Model.predict_step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</a:p>
              <a:p>
                <a:pPr marL="1916113" marR="0" lvl="3" indent="-8985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(b)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ass an image when calling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 object to run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Calibri"/>
                    <a:sym typeface="Calibri"/>
                  </a:rPr>
                  <a:t>inference, ex: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trained_model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img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Show the predicted class label</a:t>
                </a: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 Hint: decide the class label 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threshold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 of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the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output value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.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Wingdings" panose="05000000000000000000" pitchFamily="2" charset="2"/>
                  </a:rPr>
                  <a:t>Ex: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class</m:t>
                    </m:r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label</m:t>
                    </m:r>
                    <m:r>
                      <a:rPr kumimoji="0" lang="en-US" altLang="zh-TW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Cat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&lt;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og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≥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𝑡h𝑟𝑒𝑠h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kumimoji="0" lang="en-US" altLang="zh-TW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When the demo: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repeat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cs typeface="Calibri" panose="020F0502020204030204" pitchFamily="34" charset="0"/>
                    <a:sym typeface="Calibri"/>
                  </a:rPr>
                  <a:t>the process</a:t>
                </a:r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blipFill>
                <a:blip r:embed="rId2"/>
                <a:stretch>
                  <a:fillRect l="-1293" t="-399" b="-42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4">
            <a:extLst>
              <a:ext uri="{FF2B5EF4-FFF2-40B4-BE49-F238E27FC236}">
                <a16:creationId xmlns:a16="http://schemas.microsoft.com/office/drawing/2014/main" id="{F6A3DB87-C923-EB10-E03C-805ED9BFC7C2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Benjamin)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4B3F-1F68-DDBC-62A8-C81D0208F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5740748" y="1097643"/>
            <a:ext cx="3329502" cy="1865929"/>
          </a:xfrm>
          <a:prstGeom prst="roundRect">
            <a:avLst>
              <a:gd name="adj" fmla="val 2406"/>
            </a:avLst>
          </a:prstGeom>
          <a:ln w="635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5740748" y="849110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01AC00-84C7-20BD-76B6-08FFF0B4D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52" y="3292086"/>
            <a:ext cx="4320000" cy="3051544"/>
          </a:xfrm>
          <a:prstGeom prst="roundRect">
            <a:avLst>
              <a:gd name="adj" fmla="val 2059"/>
            </a:avLst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5018661" y="3850249"/>
            <a:ext cx="106200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5018661" y="5670085"/>
            <a:ext cx="106200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903983" y="3827663"/>
            <a:ext cx="1513876" cy="16792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7340520" y="5506916"/>
            <a:ext cx="61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957240" y="5940669"/>
            <a:ext cx="1548565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(5) Run inference on the loaded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6813968" y="3355534"/>
            <a:ext cx="1934048" cy="53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(3) Show the loaded image</a:t>
            </a:r>
          </a:p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(4) Resize the loaded image to 224×224×3c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262203" y="5699269"/>
            <a:ext cx="1628878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(6) Show the predicted class label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955590" y="4103994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5018661" y="1161480"/>
            <a:ext cx="712861" cy="26841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/>
          <p:nvPr/>
        </p:nvCxnSpPr>
        <p:spPr>
          <a:xfrm flipV="1">
            <a:off x="6080660" y="2963572"/>
            <a:ext cx="2932762" cy="88667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-2404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cs typeface="Arial" panose="020B0604020202020204" pitchFamily="34" charset="0"/>
              </a:rPr>
              <a:t>Assignment scoring (Total: 100%)</a:t>
            </a:r>
            <a:endParaRPr lang="zh-TW" altLang="en-US" sz="2800" b="1" dirty="0">
              <a:cs typeface="Arial" panose="020B0604020202020204" pitchFamily="34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098" y="507081"/>
            <a:ext cx="8761133" cy="6350919"/>
          </a:xfrm>
        </p:spPr>
        <p:txBody>
          <a:bodyPr>
            <a:normAutofit lnSpcReduction="10000"/>
          </a:bodyPr>
          <a:lstStyle/>
          <a:p>
            <a:pPr marL="269081" indent="-269081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1.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Image Processing	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	 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1.1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(15%) Draw Contour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1.2 (5%) Count Rings</a:t>
            </a:r>
            <a:endParaRPr lang="en-US" altLang="zh-TW" sz="1400" dirty="0">
              <a:latin typeface="+mj-lt"/>
            </a:endParaRPr>
          </a:p>
          <a:p>
            <a:pPr marL="269081" indent="-269081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TW" sz="1600" dirty="0">
                <a:cs typeface="Arial" panose="020B0604020202020204" pitchFamily="34" charset="0"/>
              </a:rPr>
              <a:t>2. (</a:t>
            </a:r>
            <a:r>
              <a:rPr lang="en-US" altLang="zh-TW" sz="1600" dirty="0">
                <a:solidFill>
                  <a:srgbClr val="FF0000"/>
                </a:solidFill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cs typeface="Arial" panose="020B0604020202020204" pitchFamily="34" charset="0"/>
              </a:rPr>
              <a:t>) </a:t>
            </a:r>
            <a:r>
              <a:rPr lang="en-US" altLang="zh-TW" sz="1600" dirty="0"/>
              <a:t>Camera Calibration </a:t>
            </a:r>
            <a:r>
              <a:rPr lang="en-US" altLang="zh-TW" sz="1600" dirty="0">
                <a:cs typeface="Arial" panose="020B0604020202020204" pitchFamily="34" charset="0"/>
              </a:rPr>
              <a:t>		 </a:t>
            </a: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2.1 (4%)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</a:rPr>
              <a:t>Corner detection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2.2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intrinsic matrix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2.3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extrinsic matrix 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2.4 (4%)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Find the distortion matrix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2.5 (4%) Show the undistorted result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3.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latin typeface="+mj-lt"/>
              </a:rPr>
              <a:t>Augmented Reality</a:t>
            </a: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3.1 (10%)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</a:rPr>
              <a:t>Show words on board</a:t>
            </a: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3.2 (10%)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</a:rPr>
              <a:t>Show words vertically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4.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latin typeface="+mj-lt"/>
              </a:rPr>
              <a:t>Stereo Disparity Map</a:t>
            </a:r>
            <a:endParaRPr lang="en-US" altLang="zh-TW" sz="1600" dirty="0">
              <a:latin typeface="+mj-lt"/>
              <a:cs typeface="Arial" panose="020B0604020202020204" pitchFamily="34" charset="0"/>
            </a:endParaRPr>
          </a:p>
          <a:p>
            <a:pPr marL="182563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cs typeface="Arial" panose="020B0604020202020204" pitchFamily="34" charset="0"/>
              </a:rPr>
              <a:t>4.1 (10%)</a:t>
            </a:r>
            <a:r>
              <a:rPr lang="zh-TW" altLang="en-US" sz="1400" dirty="0">
                <a:cs typeface="Arial" panose="020B0604020202020204" pitchFamily="34" charset="0"/>
              </a:rPr>
              <a:t> </a:t>
            </a:r>
            <a:r>
              <a:rPr lang="en-US" altLang="zh-TW" sz="1400" dirty="0">
                <a:cs typeface="Arial" panose="020B0604020202020204" pitchFamily="34" charset="0"/>
                <a:sym typeface="Arial"/>
              </a:rPr>
              <a:t>Stereo Disparity Map</a:t>
            </a:r>
            <a:endParaRPr lang="en-US" altLang="zh-TW" sz="1400" dirty="0">
              <a:cs typeface="Arial" panose="020B0604020202020204" pitchFamily="34" charset="0"/>
            </a:endParaRPr>
          </a:p>
          <a:p>
            <a:pPr marL="182563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latin typeface="+mj-lt"/>
                <a:cs typeface="Arial" panose="020B0604020202020204" pitchFamily="34" charset="0"/>
              </a:rPr>
              <a:t>4.2 (10%)</a:t>
            </a:r>
            <a:r>
              <a:rPr lang="zh-TW" altLang="en-US" sz="14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TW" sz="1400" dirty="0">
                <a:latin typeface="+mj-lt"/>
                <a:cs typeface="Arial" panose="020B0604020202020204" pitchFamily="34" charset="0"/>
                <a:sym typeface="Arial"/>
              </a:rPr>
              <a:t>Checking the Disparity Value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+mj-lt"/>
                <a:cs typeface="Arial" panose="020B0604020202020204" pitchFamily="34" charset="0"/>
              </a:rPr>
              <a:t>5. (</a:t>
            </a:r>
            <a:r>
              <a:rPr lang="en-US" altLang="zh-TW" sz="16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20%</a:t>
            </a:r>
            <a:r>
              <a:rPr lang="en-US" altLang="zh-TW" sz="1600" dirty="0">
                <a:latin typeface="+mj-lt"/>
                <a:cs typeface="Arial" panose="020B0604020202020204" pitchFamily="34" charset="0"/>
              </a:rPr>
              <a:t>) </a:t>
            </a:r>
            <a:r>
              <a:rPr lang="en-US" altLang="zh-TW" sz="1600" dirty="0">
                <a:solidFill>
                  <a:schemeClr val="tx1"/>
                </a:solidFill>
              </a:rPr>
              <a:t>Train a Cat-Dog Classifier Using ResNet50</a:t>
            </a:r>
            <a:endParaRPr lang="en-US" altLang="zh-TW" sz="16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5.1</a:t>
            </a:r>
            <a:r>
              <a:rPr lang="zh-TW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400" dirty="0"/>
              <a:t>Load the dataset and resize images</a:t>
            </a:r>
            <a:endParaRPr lang="en-US" altLang="zh-TW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5.2</a:t>
            </a:r>
            <a:r>
              <a:rPr lang="zh-TW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400" dirty="0">
                <a:cs typeface="Arial" panose="020B0604020202020204" pitchFamily="34" charset="0"/>
              </a:rPr>
              <a:t>Plot class distribution of training dataset</a:t>
            </a:r>
            <a:endParaRPr lang="en-US" altLang="zh-TW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5.3</a:t>
            </a:r>
            <a:r>
              <a:rPr lang="zh-TW" altLang="en-US" sz="14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400" dirty="0">
                <a:cs typeface="Arial" panose="020B0604020202020204" pitchFamily="34" charset="0"/>
              </a:rPr>
              <a:t>Show the structure of ResNet50 model</a:t>
            </a:r>
            <a:endParaRPr lang="en-US" altLang="zh-TW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5.4 </a:t>
            </a:r>
            <a:r>
              <a:rPr lang="en-US" altLang="zh-TW" sz="14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400" dirty="0">
                <a:cs typeface="Arial" panose="020B0604020202020204" pitchFamily="34" charset="0"/>
              </a:rPr>
              <a:t>Set up 2 kinds of loss functions to train 2 ResNet50 models</a:t>
            </a:r>
            <a:endParaRPr lang="en-US" altLang="zh-TW" sz="1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5.5 </a:t>
            </a:r>
            <a:r>
              <a:rPr lang="en-US" altLang="zh-TW" sz="1400" dirty="0">
                <a:solidFill>
                  <a:schemeClr val="tx1"/>
                </a:solidFill>
                <a:ea typeface="Arial"/>
                <a:cs typeface="Arial" panose="020B0604020202020204" pitchFamily="34" charset="0"/>
              </a:rPr>
              <a:t>(3%) </a:t>
            </a:r>
            <a:r>
              <a:rPr lang="en-US" altLang="zh-TW" sz="1400" dirty="0">
                <a:cs typeface="Arial" panose="020B0604020202020204" pitchFamily="34" charset="0"/>
              </a:rPr>
              <a:t>Compare the accuracies of 2 ResNet50 models on validation dataset</a:t>
            </a:r>
          </a:p>
          <a:p>
            <a:pPr marL="17938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400" dirty="0">
                <a:solidFill>
                  <a:schemeClr val="tx1"/>
                </a:solidFill>
                <a:cs typeface="Arial" panose="020B0604020202020204" pitchFamily="34" charset="0"/>
              </a:rPr>
              <a:t>5.6 (4%) </a:t>
            </a:r>
            <a:r>
              <a:rPr lang="en-US" altLang="zh-TW" sz="1400" dirty="0">
                <a:cs typeface="Arial" panose="020B0604020202020204" pitchFamily="34" charset="0"/>
              </a:rPr>
              <a:t>Use the better-trained model to run inference and show the predicted class label</a:t>
            </a:r>
            <a:endParaRPr lang="en-US" altLang="zh-TW" sz="1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2610572" y="48338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Mei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EA356C-A0FF-4A54-8DE5-DCC4A87DB81A}"/>
              </a:ext>
            </a:extLst>
          </p:cNvPr>
          <p:cNvSpPr txBox="1"/>
          <p:nvPr/>
        </p:nvSpPr>
        <p:spPr>
          <a:xfrm>
            <a:off x="2615519" y="128549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C8C3D-883C-41D6-9E1B-6B2B35289AC1}"/>
              </a:ext>
            </a:extLst>
          </p:cNvPr>
          <p:cNvSpPr txBox="1"/>
          <p:nvPr/>
        </p:nvSpPr>
        <p:spPr>
          <a:xfrm>
            <a:off x="3113034" y="2899831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Ming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2C8E-3153-4E98-BD0D-3EA22247DC1D}"/>
              </a:ext>
            </a:extLst>
          </p:cNvPr>
          <p:cNvSpPr txBox="1"/>
          <p:nvPr/>
        </p:nvSpPr>
        <p:spPr>
          <a:xfrm>
            <a:off x="3113034" y="3713319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 err="1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Maton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dirty="0">
              <a:latin typeface="+mj-lt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77875A-B7B1-40FA-BC59-B45A39066199}"/>
              </a:ext>
            </a:extLst>
          </p:cNvPr>
          <p:cNvSpPr txBox="1"/>
          <p:nvPr/>
        </p:nvSpPr>
        <p:spPr>
          <a:xfrm>
            <a:off x="4572000" y="4527867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Benjamin)</a:t>
            </a:r>
            <a:endParaRPr lang="zh-TW" altLang="en-US" dirty="0">
              <a:latin typeface="+mj-lt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2944EC0-8BC0-89CE-6E1B-E1F4C3CF0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CB09928-EBA0-D685-F0AC-E1BB824252FB}"/>
              </a:ext>
            </a:extLst>
          </p:cNvPr>
          <p:cNvSpPr txBox="1"/>
          <p:nvPr/>
        </p:nvSpPr>
        <p:spPr>
          <a:xfrm>
            <a:off x="420289" y="6409076"/>
            <a:ext cx="43805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Question 5 needs to upload separately.</a:t>
            </a:r>
          </a:p>
        </p:txBody>
      </p:sp>
      <p:pic>
        <p:nvPicPr>
          <p:cNvPr id="6" name="圖片 5" descr="一張含有 文字, 室內, 電腦, 膝上型電腦 的圖片&#10;&#10;自動產生的描述">
            <a:extLst>
              <a:ext uri="{FF2B5EF4-FFF2-40B4-BE49-F238E27FC236}">
                <a16:creationId xmlns:a16="http://schemas.microsoft.com/office/drawing/2014/main" id="{6F95C7E3-09B7-7B15-89EB-585B7643F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4" t="47719" r="5274" b="7272"/>
          <a:stretch/>
        </p:blipFill>
        <p:spPr>
          <a:xfrm>
            <a:off x="4171819" y="716113"/>
            <a:ext cx="4912830" cy="2028191"/>
          </a:xfrm>
          <a:prstGeom prst="roundRect">
            <a:avLst>
              <a:gd name="adj" fmla="val 2692"/>
            </a:avLst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69C4574-BBB5-CB79-0EFA-0DFBF4ECA045}"/>
              </a:ext>
            </a:extLst>
          </p:cNvPr>
          <p:cNvSpPr txBox="1"/>
          <p:nvPr/>
        </p:nvSpPr>
        <p:spPr>
          <a:xfrm>
            <a:off x="4610822" y="3011420"/>
            <a:ext cx="38515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Don’t fix your data path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+mj-lt"/>
              </a:rPr>
              <a:t>(There is another dataset for demonstration)</a:t>
            </a:r>
            <a:endParaRPr lang="zh-TW" altLang="en-US" sz="1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A0105B-5400-559F-850F-32A6A65EA696}"/>
              </a:ext>
            </a:extLst>
          </p:cNvPr>
          <p:cNvSpPr/>
          <p:nvPr/>
        </p:nvSpPr>
        <p:spPr>
          <a:xfrm>
            <a:off x="4249989" y="951004"/>
            <a:ext cx="931611" cy="173338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F8A5172-B956-9121-9266-7A405F7D7C35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4715795" y="2684388"/>
            <a:ext cx="680958" cy="4001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3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800"/>
            </a:pPr>
            <a:r>
              <a:rPr lang="en-US" sz="2800" b="1" dirty="0">
                <a:ea typeface="Times New Roman"/>
                <a:cs typeface="Calibri" panose="020F0502020204030204" pitchFamily="34" charset="0"/>
                <a:sym typeface="Times New Roman"/>
              </a:rPr>
              <a:t>1. (20%) Find Contour 			</a:t>
            </a:r>
            <a:endParaRPr b="1" dirty="0"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16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mtClean="0">
                <a:latin typeface="+mj-lt"/>
              </a:rPr>
              <a:pPr/>
              <a:t>5</a:t>
            </a:fld>
            <a:endParaRPr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8C5D4C-A8D6-F672-D93C-E94EB2675CBC}"/>
              </a:ext>
            </a:extLst>
          </p:cNvPr>
          <p:cNvSpPr txBox="1">
            <a:spLocks/>
          </p:cNvSpPr>
          <p:nvPr/>
        </p:nvSpPr>
        <p:spPr>
          <a:xfrm>
            <a:off x="0" y="486000"/>
            <a:ext cx="5317454" cy="229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indent="157163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1.1 (15%)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Draw Contour</a:t>
            </a:r>
          </a:p>
          <a:p>
            <a:pPr marL="200025" lvl="1" indent="157163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dirty="0">
                <a:latin typeface="+mj-lt"/>
                <a:cs typeface="Calibri" panose="020F0502020204030204" pitchFamily="34" charset="0"/>
              </a:rPr>
              <a:t>1.2 (5%)</a:t>
            </a:r>
            <a:r>
              <a:rPr lang="zh-TW" alt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dirty="0">
                <a:latin typeface="+mj-lt"/>
                <a:cs typeface="Calibri" panose="020F0502020204030204" pitchFamily="34" charset="0"/>
              </a:rPr>
              <a:t>Count Rings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2B5178-AB99-8C10-246F-4A251D5ACF08}"/>
              </a:ext>
            </a:extLst>
          </p:cNvPr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Mei)</a:t>
            </a:r>
            <a:endParaRPr lang="zh-TW" altLang="en-US" sz="1800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E94FA32-1B9B-4035-9380-D11B94192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68"/>
          <a:stretch/>
        </p:blipFill>
        <p:spPr>
          <a:xfrm>
            <a:off x="6904933" y="798560"/>
            <a:ext cx="1995479" cy="1685686"/>
          </a:xfrm>
          <a:prstGeom prst="rect">
            <a:avLst/>
          </a:prstGeom>
        </p:spPr>
      </p:pic>
      <p:sp>
        <p:nvSpPr>
          <p:cNvPr id="117" name="Google Shape;117;p17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1949054" marR="0" lvl="0" indent="-1949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1.1 Find Contour – Draw Contour</a:t>
            </a:r>
            <a:endParaRPr sz="2800" b="1" i="0" u="none" strike="noStrike" cap="none" dirty="0">
              <a:solidFill>
                <a:srgbClr val="FF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1" y="158907"/>
            <a:ext cx="6837515" cy="31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"/>
            </a:pPr>
            <a:endParaRPr lang="en-US" sz="20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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Given: two color images, “img1.jpg” and “img2.jpg”</a:t>
            </a:r>
            <a:endParaRPr dirty="0">
              <a:latin typeface="+mj-l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Q: 1)</a:t>
            </a:r>
            <a:endParaRPr dirty="0">
              <a:latin typeface="+mj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Hint: Textbook Chapter 8, p.234 ~ p.241</a:t>
            </a:r>
            <a:endParaRPr dirty="0">
              <a:latin typeface="+mj-lt"/>
            </a:endParaRPr>
          </a:p>
          <a:p>
            <a:pPr marL="1163638" marR="0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RGB </a:t>
            </a:r>
            <a:r>
              <a:rPr lang="en-US" altLang="zh-TW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Wingdings" panose="05000000000000000000" pitchFamily="2" charset="2"/>
              </a:rPr>
              <a:t>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Resize(1/2) </a:t>
            </a:r>
            <a:r>
              <a:rPr lang="en-US" altLang="zh-TW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Wingdings" panose="05000000000000000000" pitchFamily="2" charset="2"/>
              </a:rPr>
              <a:t>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Grayscale</a:t>
            </a:r>
            <a:endParaRPr sz="20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163638" lvl="0" indent="-265113">
              <a:buSzPts val="2000"/>
              <a:buFont typeface="Noto Sans Symbols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Remember to </a:t>
            </a:r>
            <a:r>
              <a:rPr lang="en-US" altLang="zh-TW" sz="2000" dirty="0">
                <a:solidFill>
                  <a:schemeClr val="dk1"/>
                </a:solidFill>
                <a:latin typeface="+mj-lt"/>
              </a:rPr>
              <a:t>remove the noise. (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use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Gaussian Blur</a:t>
            </a:r>
            <a:r>
              <a:rPr lang="en-US" sz="2000" dirty="0">
                <a:solidFill>
                  <a:schemeClr val="dk1"/>
                </a:solidFill>
                <a:latin typeface="+mj-lt"/>
              </a:rPr>
              <a:t>)</a:t>
            </a:r>
            <a:endParaRPr dirty="0">
              <a:latin typeface="+mj-lt"/>
            </a:endParaRPr>
          </a:p>
          <a:p>
            <a:pPr marL="1163638" marR="0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Using some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edge detection functions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to get better results. (cv2.Canny)</a:t>
            </a:r>
            <a:endParaRPr sz="1400" b="0" i="0" u="none" strike="noStrike" cap="none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904458" y="757711"/>
            <a:ext cx="59503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Draw Contour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Using OpenCV functions to find the contours of rings in two images.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7168612" y="1148332"/>
            <a:ext cx="1373727" cy="21864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17"/>
          <p:cNvGrpSpPr/>
          <p:nvPr/>
        </p:nvGrpSpPr>
        <p:grpSpPr>
          <a:xfrm>
            <a:off x="327060" y="4325466"/>
            <a:ext cx="3550360" cy="1385877"/>
            <a:chOff x="857472" y="3874469"/>
            <a:chExt cx="3550360" cy="1385877"/>
          </a:xfrm>
        </p:grpSpPr>
        <p:sp>
          <p:nvSpPr>
            <p:cNvPr id="130" name="Google Shape;130;p17"/>
            <p:cNvSpPr/>
            <p:nvPr/>
          </p:nvSpPr>
          <p:spPr>
            <a:xfrm>
              <a:off x="857472" y="4838021"/>
              <a:ext cx="1287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+mj-lt"/>
                </a:rPr>
                <a:t>img1</a:t>
              </a:r>
              <a:r>
                <a: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.jpg</a:t>
              </a:r>
              <a:endParaRPr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 rot="16200000">
              <a:off x="2347973" y="3864060"/>
              <a:ext cx="324196" cy="34501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2684283" y="4891014"/>
              <a:ext cx="17235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Draw Contours</a:t>
              </a:r>
              <a:endParaRPr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129;p17">
            <a:extLst>
              <a:ext uri="{FF2B5EF4-FFF2-40B4-BE49-F238E27FC236}">
                <a16:creationId xmlns:a16="http://schemas.microsoft.com/office/drawing/2014/main" id="{DE9F561D-1C56-44E1-A896-60971CB3233D}"/>
              </a:ext>
            </a:extLst>
          </p:cNvPr>
          <p:cNvGrpSpPr/>
          <p:nvPr/>
        </p:nvGrpSpPr>
        <p:grpSpPr>
          <a:xfrm>
            <a:off x="4622816" y="4403128"/>
            <a:ext cx="4194124" cy="1364943"/>
            <a:chOff x="915696" y="3813855"/>
            <a:chExt cx="4194124" cy="1364943"/>
          </a:xfrm>
        </p:grpSpPr>
        <p:sp>
          <p:nvSpPr>
            <p:cNvPr id="36" name="Google Shape;130;p17">
              <a:extLst>
                <a:ext uri="{FF2B5EF4-FFF2-40B4-BE49-F238E27FC236}">
                  <a16:creationId xmlns:a16="http://schemas.microsoft.com/office/drawing/2014/main" id="{2AD2A47B-B5C2-4B7E-96C4-D2DCF8F7475B}"/>
                </a:ext>
              </a:extLst>
            </p:cNvPr>
            <p:cNvSpPr/>
            <p:nvPr/>
          </p:nvSpPr>
          <p:spPr>
            <a:xfrm>
              <a:off x="915696" y="4752738"/>
              <a:ext cx="12875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+mj-lt"/>
                </a:rPr>
                <a:t>img2</a:t>
              </a:r>
              <a:r>
                <a: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.jpg</a:t>
              </a:r>
              <a:endParaRPr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31;p17">
              <a:extLst>
                <a:ext uri="{FF2B5EF4-FFF2-40B4-BE49-F238E27FC236}">
                  <a16:creationId xmlns:a16="http://schemas.microsoft.com/office/drawing/2014/main" id="{536D108B-6AC5-4DC6-AA14-17B9FC5D67BF}"/>
                </a:ext>
              </a:extLst>
            </p:cNvPr>
            <p:cNvSpPr/>
            <p:nvPr/>
          </p:nvSpPr>
          <p:spPr>
            <a:xfrm rot="16200000">
              <a:off x="2709172" y="3803446"/>
              <a:ext cx="324196" cy="34501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34;p17">
              <a:extLst>
                <a:ext uri="{FF2B5EF4-FFF2-40B4-BE49-F238E27FC236}">
                  <a16:creationId xmlns:a16="http://schemas.microsoft.com/office/drawing/2014/main" id="{C904F2BF-A742-48A4-96CA-9A87FD6195A4}"/>
                </a:ext>
              </a:extLst>
            </p:cNvPr>
            <p:cNvSpPr/>
            <p:nvPr/>
          </p:nvSpPr>
          <p:spPr>
            <a:xfrm>
              <a:off x="3386271" y="4809466"/>
              <a:ext cx="172354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000000"/>
                  </a:solidFill>
                  <a:latin typeface="+mj-lt"/>
                  <a:ea typeface="Arial"/>
                  <a:cs typeface="Arial"/>
                  <a:sym typeface="Arial"/>
                </a:rPr>
                <a:t>Draw Contours</a:t>
              </a:r>
              <a:endParaRPr sz="1800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87961F-F56E-6547-BE40-0E2861B5E45B}"/>
              </a:ext>
            </a:extLst>
          </p:cNvPr>
          <p:cNvCxnSpPr>
            <a:cxnSpLocks/>
          </p:cNvCxnSpPr>
          <p:nvPr/>
        </p:nvCxnSpPr>
        <p:spPr>
          <a:xfrm>
            <a:off x="4051642" y="4051738"/>
            <a:ext cx="0" cy="116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D563483-FB0B-6042-BF7A-C445D1120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277" y="3893418"/>
            <a:ext cx="2180308" cy="1407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F7BE19-69EC-3948-A6AE-321E23438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45" y="4055814"/>
            <a:ext cx="1538225" cy="6715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2AB492-F746-3E48-897C-B10D5BC3F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0316" y="3893417"/>
            <a:ext cx="2248339" cy="14079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82D3A75-715E-BB46-8C2A-88FACC0A8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5665" y="4049335"/>
            <a:ext cx="1565834" cy="67799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56F7D4C-792C-9EA6-737A-635BAFA82E59}"/>
              </a:ext>
            </a:extLst>
          </p:cNvPr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Mei)</a:t>
            </a:r>
            <a:endParaRPr lang="zh-TW" altLang="en-US" sz="1800" dirty="0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1949054" lvl="0" indent="-1949054">
              <a:buSzPts val="700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1.2 </a:t>
            </a:r>
            <a:r>
              <a:rPr lang="en-US" altLang="zh-TW" sz="2800" b="1" dirty="0">
                <a:latin typeface="+mj-lt"/>
              </a:rPr>
              <a:t>Find Contour –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Count </a:t>
            </a:r>
            <a:r>
              <a:rPr lang="en-US" altLang="zh-TW" sz="28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Ring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</a:t>
            </a:r>
            <a:endParaRPr sz="2800" b="1" i="0" u="none" strike="noStrike" cap="none" dirty="0">
              <a:solidFill>
                <a:srgbClr val="FF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" y="466682"/>
            <a:ext cx="6837515" cy="1991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lvl="0" indent="-342900"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Given: two color images, “</a:t>
            </a:r>
            <a:r>
              <a:rPr lang="en-US" altLang="zh-TW" sz="2000" dirty="0">
                <a:latin typeface="+mj-lt"/>
              </a:rPr>
              <a:t>img1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.jpg” and “</a:t>
            </a:r>
            <a:r>
              <a:rPr lang="en-US" altLang="zh-TW" sz="2000" dirty="0">
                <a:latin typeface="+mj-lt"/>
              </a:rPr>
              <a:t>img2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.jpg”</a:t>
            </a:r>
            <a:endParaRPr dirty="0">
              <a:latin typeface="+mj-l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Q: 2)</a:t>
            </a:r>
            <a:endParaRPr dirty="0">
              <a:latin typeface="+mj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Hint: Textbook Chapter 8, p.234 ~ p.241</a:t>
            </a:r>
            <a:endParaRPr dirty="0">
              <a:latin typeface="+mj-lt"/>
            </a:endParaRPr>
          </a:p>
          <a:p>
            <a:pPr marL="898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Calculate how </a:t>
            </a:r>
            <a:r>
              <a:rPr lang="en-US" sz="2000" b="0" i="0" u="none" strike="noStrike" cap="none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many rings</a:t>
            </a:r>
            <a:endParaRPr dirty="0">
              <a:latin typeface="+mj-lt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904458" y="757711"/>
            <a:ext cx="59503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+mj-lt"/>
                <a:ea typeface="Arial"/>
                <a:cs typeface="Arial"/>
                <a:sym typeface="Arial"/>
              </a:rPr>
              <a:t>Count Rings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Using OpenCV functions to find how many </a:t>
            </a:r>
            <a:r>
              <a:rPr lang="en-US" sz="2000" dirty="0">
                <a:latin typeface="+mj-lt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ings in two images.</a:t>
            </a:r>
            <a:endParaRPr sz="20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30;p17">
            <a:extLst>
              <a:ext uri="{FF2B5EF4-FFF2-40B4-BE49-F238E27FC236}">
                <a16:creationId xmlns:a16="http://schemas.microsoft.com/office/drawing/2014/main" id="{E38EBAC7-A8CE-42AE-A25F-623C025BF932}"/>
              </a:ext>
            </a:extLst>
          </p:cNvPr>
          <p:cNvSpPr/>
          <p:nvPr/>
        </p:nvSpPr>
        <p:spPr>
          <a:xfrm>
            <a:off x="964710" y="4313523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</a:rPr>
              <a:t>img1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.jpg</a:t>
            </a:r>
            <a:endParaRPr sz="18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30;p17">
            <a:extLst>
              <a:ext uri="{FF2B5EF4-FFF2-40B4-BE49-F238E27FC236}">
                <a16:creationId xmlns:a16="http://schemas.microsoft.com/office/drawing/2014/main" id="{95A7B68A-CE96-4593-B0CF-2DC6B7AC9803}"/>
              </a:ext>
            </a:extLst>
          </p:cNvPr>
          <p:cNvSpPr/>
          <p:nvPr/>
        </p:nvSpPr>
        <p:spPr>
          <a:xfrm>
            <a:off x="3928234" y="4355709"/>
            <a:ext cx="12875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+mj-lt"/>
              </a:rPr>
              <a:t>img2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.jpg</a:t>
            </a:r>
            <a:endParaRPr sz="18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DB03729-5D99-4CD2-84B7-8B673D753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68"/>
          <a:stretch/>
        </p:blipFill>
        <p:spPr>
          <a:xfrm>
            <a:off x="6714558" y="1268045"/>
            <a:ext cx="1995479" cy="1685686"/>
          </a:xfrm>
          <a:prstGeom prst="rect">
            <a:avLst/>
          </a:prstGeom>
        </p:spPr>
      </p:pic>
      <p:sp>
        <p:nvSpPr>
          <p:cNvPr id="15" name="Google Shape;122;p17">
            <a:extLst>
              <a:ext uri="{FF2B5EF4-FFF2-40B4-BE49-F238E27FC236}">
                <a16:creationId xmlns:a16="http://schemas.microsoft.com/office/drawing/2014/main" id="{53670B6A-A133-4F6E-B3B6-713412DD9576}"/>
              </a:ext>
            </a:extLst>
          </p:cNvPr>
          <p:cNvSpPr/>
          <p:nvPr/>
        </p:nvSpPr>
        <p:spPr>
          <a:xfrm>
            <a:off x="6950528" y="2005745"/>
            <a:ext cx="1373727" cy="21864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746812-6026-C94E-8533-D59E22E526C6}"/>
              </a:ext>
            </a:extLst>
          </p:cNvPr>
          <p:cNvCxnSpPr>
            <a:cxnSpLocks/>
          </p:cNvCxnSpPr>
          <p:nvPr/>
        </p:nvCxnSpPr>
        <p:spPr>
          <a:xfrm>
            <a:off x="2837789" y="2748714"/>
            <a:ext cx="0" cy="160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078B239-E4A5-A147-A552-36FE1D8A5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758" y="2848237"/>
            <a:ext cx="2180308" cy="1407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F79691-1F10-3046-B6A7-468E437C2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15" y="3534681"/>
            <a:ext cx="1538225" cy="67151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F3CE367-767A-05F5-1542-52EA7DF3D8E3}"/>
              </a:ext>
            </a:extLst>
          </p:cNvPr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Mei)</a:t>
            </a:r>
            <a:endParaRPr lang="zh-TW" altLang="en-US" sz="18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5020574" cy="486000"/>
          </a:xfrm>
        </p:spPr>
        <p:txBody>
          <a:bodyPr/>
          <a:lstStyle/>
          <a:p>
            <a:r>
              <a:rPr lang="en-US" b="1" dirty="0"/>
              <a:t>2</a:t>
            </a:r>
            <a:r>
              <a:rPr lang="en-US" sz="2800" b="1" dirty="0"/>
              <a:t>. </a:t>
            </a:r>
            <a:r>
              <a:rPr lang="en-US" altLang="zh-TW" b="1" dirty="0">
                <a:ea typeface="Arial"/>
                <a:cs typeface="Arial"/>
                <a:sym typeface="Arial"/>
              </a:rPr>
              <a:t>(20%) </a:t>
            </a:r>
            <a:r>
              <a:rPr lang="en-US" sz="2800" b="1" dirty="0"/>
              <a:t>Camera Calibration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86000"/>
            <a:ext cx="5317454" cy="2290212"/>
          </a:xfrm>
        </p:spPr>
        <p:txBody>
          <a:bodyPr/>
          <a:lstStyle/>
          <a:p>
            <a:pPr marL="200025" indent="157163">
              <a:lnSpc>
                <a:spcPct val="100000"/>
              </a:lnSpc>
              <a:buNone/>
            </a:pPr>
            <a:r>
              <a:rPr lang="en-US" altLang="zh-TW" sz="2400" dirty="0">
                <a:cs typeface="Calibri" panose="020F0502020204030204" pitchFamily="34" charset="0"/>
              </a:rPr>
              <a:t>2.1 (4%)</a:t>
            </a:r>
            <a:r>
              <a:rPr lang="zh-TW" altLang="en-US" sz="2400" dirty="0"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cs typeface="Calibri" panose="020F0502020204030204" pitchFamily="34" charset="0"/>
              </a:rPr>
              <a:t>Corner detection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2.2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intrinsic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2.3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extrinsic matrix 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2.4 (4%)</a:t>
            </a:r>
            <a:r>
              <a:rPr lang="zh-TW" altLang="en-US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Find the distortion matrix</a:t>
            </a:r>
          </a:p>
          <a:p>
            <a:pPr marL="200025" lvl="1" indent="157163">
              <a:lnSpc>
                <a:spcPct val="100000"/>
              </a:lnSpc>
              <a:buNone/>
            </a:pPr>
            <a:r>
              <a:rPr lang="en-US" altLang="zh-TW" sz="2400" dirty="0">
                <a:latin typeface="+mj-lt"/>
                <a:cs typeface="Calibri" panose="020F0502020204030204" pitchFamily="34" charset="0"/>
              </a:rPr>
              <a:t>2.5 (4%) Show the undistorted result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D6457E-9AD6-DC27-7C87-58D6B8C3EA64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6" name="圖片 5" descr="一張含有 文字, 室內, 電腦, 膝上型電腦 的圖片&#10;&#10;自動產生的描述">
            <a:extLst>
              <a:ext uri="{FF2B5EF4-FFF2-40B4-BE49-F238E27FC236}">
                <a16:creationId xmlns:a16="http://schemas.microsoft.com/office/drawing/2014/main" id="{2BB00707-5A67-7F2A-6972-5DB5C77AD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3" t="51713" r="17520" b="7272"/>
          <a:stretch/>
        </p:blipFill>
        <p:spPr>
          <a:xfrm>
            <a:off x="6651783" y="2814777"/>
            <a:ext cx="1955695" cy="3600000"/>
          </a:xfrm>
          <a:prstGeom prst="rect">
            <a:avLst/>
          </a:prstGeom>
        </p:spPr>
      </p:pic>
      <p:pic>
        <p:nvPicPr>
          <p:cNvPr id="7" name="圖片 6" descr="一張含有 文字, 室內, 電腦, 膝上型電腦 的圖片&#10;&#10;自動產生的描述">
            <a:extLst>
              <a:ext uri="{FF2B5EF4-FFF2-40B4-BE49-F238E27FC236}">
                <a16:creationId xmlns:a16="http://schemas.microsoft.com/office/drawing/2014/main" id="{481CE40B-F6AC-B200-C24E-96DE89271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4" t="51531" r="29522" b="7271"/>
          <a:stretch/>
        </p:blipFill>
        <p:spPr>
          <a:xfrm>
            <a:off x="4659200" y="2812524"/>
            <a:ext cx="1992922" cy="3600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23E6823-00FF-AE85-BCC4-A4A1B8E4972E}"/>
              </a:ext>
            </a:extLst>
          </p:cNvPr>
          <p:cNvSpPr/>
          <p:nvPr/>
        </p:nvSpPr>
        <p:spPr>
          <a:xfrm>
            <a:off x="5101038" y="3606202"/>
            <a:ext cx="1254938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49C066-5523-BA6E-AB1F-B0A9F74A0DBA}"/>
              </a:ext>
            </a:extLst>
          </p:cNvPr>
          <p:cNvSpPr txBox="1"/>
          <p:nvPr/>
        </p:nvSpPr>
        <p:spPr>
          <a:xfrm>
            <a:off x="3867295" y="3282548"/>
            <a:ext cx="2784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Load all images in the folder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9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ea typeface="Arial"/>
                <a:cs typeface="Arial"/>
                <a:sym typeface="Arial"/>
              </a:rPr>
              <a:t>2</a:t>
            </a:r>
            <a:r>
              <a:rPr lang="en-US" sz="2800" b="1" dirty="0">
                <a:ea typeface="Arial"/>
                <a:cs typeface="Arial"/>
                <a:sym typeface="Arial"/>
              </a:rPr>
              <a:t>.1 Corner </a:t>
            </a:r>
            <a:r>
              <a:rPr lang="en-US" b="1" dirty="0"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ea typeface="Arial"/>
                <a:cs typeface="Arial"/>
                <a:sym typeface="Arial"/>
              </a:rPr>
              <a:t>etection (4%)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0" y="496344"/>
            <a:ext cx="8842246" cy="236116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ea typeface="Arial"/>
                <a:cs typeface="Arial"/>
                <a:sym typeface="Arial"/>
              </a:rPr>
              <a:t>button “2.1” to </a:t>
            </a:r>
            <a:r>
              <a:rPr lang="en-US" altLang="zh-TW" dirty="0">
                <a:ea typeface="Arial"/>
                <a:cs typeface="Arial"/>
                <a:sym typeface="Arial"/>
              </a:rPr>
              <a:t>show each picture 0.5 seconds</a:t>
            </a:r>
            <a:r>
              <a:rPr lang="en-US" sz="2000" dirty="0">
                <a:ea typeface="Arial"/>
                <a:cs typeface="Arial"/>
                <a:sym typeface="Arial"/>
              </a:rPr>
              <a:t>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>
                <a:latin typeface="+mj-lt"/>
              </a:rPr>
              <a:t>OpenCV</a:t>
            </a:r>
            <a:r>
              <a:rPr lang="en-US" sz="2000" dirty="0">
                <a:latin typeface="+mj-lt"/>
              </a:rPr>
              <a:t> Textbook Chapter 11 (p. 398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~</a:t>
            </a:r>
            <a:r>
              <a:rPr lang="zh-TW" altLang="en-US" sz="2000" dirty="0">
                <a:latin typeface="+mj-lt"/>
              </a:rPr>
              <a:t> </a:t>
            </a:r>
            <a:r>
              <a:rPr lang="en-US" altLang="zh-TW" sz="2000" dirty="0">
                <a:latin typeface="+mj-lt"/>
              </a:rPr>
              <a:t>p. 399</a:t>
            </a:r>
            <a:r>
              <a:rPr lang="en-US" sz="2000" dirty="0">
                <a:latin typeface="+mj-lt"/>
              </a:rPr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>
                <a:latin typeface="+mj-lt"/>
              </a:rPr>
              <a:t>cv.findChessboardCorners</a:t>
            </a:r>
            <a:r>
              <a:rPr lang="en-US" altLang="zh-TW" sz="2000" dirty="0">
                <a:latin typeface="+mj-lt"/>
              </a:rPr>
              <a:t>(…)</a:t>
            </a:r>
            <a:endParaRPr lang="en-US" sz="2000" dirty="0">
              <a:latin typeface="+mj-lt"/>
            </a:endParaRPr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7" name="findcorn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600" b="4489"/>
          <a:stretch>
            <a:fillRect/>
          </a:stretch>
        </p:blipFill>
        <p:spPr>
          <a:xfrm>
            <a:off x="4485649" y="2886774"/>
            <a:ext cx="4421123" cy="368827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3A35C16-D961-9D9E-B37F-9D9022B6EFA7}"/>
              </a:ext>
            </a:extLst>
          </p:cNvPr>
          <p:cNvSpPr txBox="1"/>
          <p:nvPr/>
        </p:nvSpPr>
        <p:spPr>
          <a:xfrm>
            <a:off x="7446518" y="0"/>
            <a:ext cx="1697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latin typeface="+mj-lt"/>
                <a:cs typeface="Arial" panose="020B0604020202020204" pitchFamily="34" charset="0"/>
              </a:rPr>
              <a:t>Jessica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8DACEE-F79D-F7E2-A735-E972C63E1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4" b="4714"/>
          <a:stretch/>
        </p:blipFill>
        <p:spPr>
          <a:xfrm>
            <a:off x="1068803" y="2696066"/>
            <a:ext cx="2497357" cy="41574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A541CA-8272-A095-7A91-9D35039BE4F8}"/>
              </a:ext>
            </a:extLst>
          </p:cNvPr>
          <p:cNvSpPr/>
          <p:nvPr/>
        </p:nvSpPr>
        <p:spPr>
          <a:xfrm>
            <a:off x="1513317" y="3034180"/>
            <a:ext cx="1608327" cy="46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01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2772</TotalTime>
  <Words>4032</Words>
  <Application>Microsoft Macintosh PowerPoint</Application>
  <PresentationFormat>On-screen Show (4:3)</PresentationFormat>
  <Paragraphs>518</Paragraphs>
  <Slides>30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Cascadia Mono</vt:lpstr>
      <vt:lpstr>Noto Sans Symbols</vt:lpstr>
      <vt:lpstr>新細明體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Office 佈景主題</vt:lpstr>
      <vt:lpstr>Office Theme</vt:lpstr>
      <vt:lpstr>影像處理、電腦視覺及深度學習概論  (Introduction to Image Processing, Computer Vision and Deep Learning)  Homework 2</vt:lpstr>
      <vt:lpstr>Notice (1/2)</vt:lpstr>
      <vt:lpstr>Notice (2/2)</vt:lpstr>
      <vt:lpstr>Assignment scoring (Total: 100%)</vt:lpstr>
      <vt:lpstr>1. (20%) Find Contour    </vt:lpstr>
      <vt:lpstr>PowerPoint Presentation</vt:lpstr>
      <vt:lpstr>PowerPoint Presentation</vt:lpstr>
      <vt:lpstr>2. (20%) Camera Calibration</vt:lpstr>
      <vt:lpstr>2.1 Corner Detection (4%) </vt:lpstr>
      <vt:lpstr>2.2 Find the Intrinsic Matrix (4%) </vt:lpstr>
      <vt:lpstr>2.3 Find the Extrinsic Matrix (4%) </vt:lpstr>
      <vt:lpstr>2.4 Find the Distortion Matrix (4%) </vt:lpstr>
      <vt:lpstr>2.5 Show the undistorted  result (4%) </vt:lpstr>
      <vt:lpstr>3. (20%) Augmented Reality </vt:lpstr>
      <vt:lpstr>3. (20%) Augmented Reality  </vt:lpstr>
      <vt:lpstr>3. (20%) Augmented Reality  </vt:lpstr>
      <vt:lpstr>4. (20%) Stereo Disparity Map</vt:lpstr>
      <vt:lpstr>4.1 (10%) Stereo Disparity Map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1</dc:title>
  <dc:creator>rl</dc:creator>
  <cp:lastModifiedBy>馬瑞梅</cp:lastModifiedBy>
  <cp:revision>193</cp:revision>
  <dcterms:created xsi:type="dcterms:W3CDTF">2020-09-25T03:15:31Z</dcterms:created>
  <dcterms:modified xsi:type="dcterms:W3CDTF">2022-11-24T11:20:04Z</dcterms:modified>
</cp:coreProperties>
</file>